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Lst>
  <p:notesMasterIdLst>
    <p:notesMasterId r:id="rId94"/>
  </p:notesMasterIdLst>
  <p:handoutMasterIdLst>
    <p:handoutMasterId r:id="rId95"/>
  </p:handoutMasterIdLst>
  <p:sldIdLst>
    <p:sldId id="274" r:id="rId6"/>
    <p:sldId id="349" r:id="rId7"/>
    <p:sldId id="350" r:id="rId8"/>
    <p:sldId id="307" r:id="rId9"/>
    <p:sldId id="285" r:id="rId10"/>
    <p:sldId id="291" r:id="rId11"/>
    <p:sldId id="290" r:id="rId12"/>
    <p:sldId id="287" r:id="rId13"/>
    <p:sldId id="412" r:id="rId14"/>
    <p:sldId id="284" r:id="rId15"/>
    <p:sldId id="352" r:id="rId16"/>
    <p:sldId id="415" r:id="rId17"/>
    <p:sldId id="416" r:id="rId18"/>
    <p:sldId id="445" r:id="rId19"/>
    <p:sldId id="421" r:id="rId20"/>
    <p:sldId id="357" r:id="rId21"/>
    <p:sldId id="417" r:id="rId22"/>
    <p:sldId id="419" r:id="rId23"/>
    <p:sldId id="422" r:id="rId24"/>
    <p:sldId id="361" r:id="rId25"/>
    <p:sldId id="423" r:id="rId26"/>
    <p:sldId id="425" r:id="rId27"/>
    <p:sldId id="424" r:id="rId28"/>
    <p:sldId id="426" r:id="rId29"/>
    <p:sldId id="418" r:id="rId30"/>
    <p:sldId id="427" r:id="rId31"/>
    <p:sldId id="355" r:id="rId32"/>
    <p:sldId id="428" r:id="rId33"/>
    <p:sldId id="430" r:id="rId34"/>
    <p:sldId id="354" r:id="rId35"/>
    <p:sldId id="429" r:id="rId36"/>
    <p:sldId id="446" r:id="rId37"/>
    <p:sldId id="308" r:id="rId38"/>
    <p:sldId id="435" r:id="rId39"/>
    <p:sldId id="434" r:id="rId40"/>
    <p:sldId id="436" r:id="rId41"/>
    <p:sldId id="437" r:id="rId42"/>
    <p:sldId id="438" r:id="rId43"/>
    <p:sldId id="439" r:id="rId44"/>
    <p:sldId id="440" r:id="rId45"/>
    <p:sldId id="441" r:id="rId46"/>
    <p:sldId id="406" r:id="rId47"/>
    <p:sldId id="442" r:id="rId48"/>
    <p:sldId id="443" r:id="rId49"/>
    <p:sldId id="444" r:id="rId50"/>
    <p:sldId id="341" r:id="rId51"/>
    <p:sldId id="342" r:id="rId52"/>
    <p:sldId id="447" r:id="rId53"/>
    <p:sldId id="487" r:id="rId54"/>
    <p:sldId id="486" r:id="rId55"/>
    <p:sldId id="485" r:id="rId56"/>
    <p:sldId id="484" r:id="rId57"/>
    <p:sldId id="483" r:id="rId58"/>
    <p:sldId id="482" r:id="rId59"/>
    <p:sldId id="481" r:id="rId60"/>
    <p:sldId id="480" r:id="rId61"/>
    <p:sldId id="479" r:id="rId62"/>
    <p:sldId id="478" r:id="rId63"/>
    <p:sldId id="477" r:id="rId64"/>
    <p:sldId id="476" r:id="rId65"/>
    <p:sldId id="475" r:id="rId66"/>
    <p:sldId id="474" r:id="rId67"/>
    <p:sldId id="473" r:id="rId68"/>
    <p:sldId id="472" r:id="rId69"/>
    <p:sldId id="471" r:id="rId70"/>
    <p:sldId id="470" r:id="rId71"/>
    <p:sldId id="469" r:id="rId72"/>
    <p:sldId id="468" r:id="rId73"/>
    <p:sldId id="467" r:id="rId74"/>
    <p:sldId id="466" r:id="rId75"/>
    <p:sldId id="465" r:id="rId76"/>
    <p:sldId id="464" r:id="rId77"/>
    <p:sldId id="463" r:id="rId78"/>
    <p:sldId id="462" r:id="rId79"/>
    <p:sldId id="461" r:id="rId80"/>
    <p:sldId id="460" r:id="rId81"/>
    <p:sldId id="459" r:id="rId82"/>
    <p:sldId id="458" r:id="rId83"/>
    <p:sldId id="457" r:id="rId84"/>
    <p:sldId id="456" r:id="rId85"/>
    <p:sldId id="455" r:id="rId86"/>
    <p:sldId id="454" r:id="rId87"/>
    <p:sldId id="453" r:id="rId88"/>
    <p:sldId id="452" r:id="rId89"/>
    <p:sldId id="451" r:id="rId90"/>
    <p:sldId id="450" r:id="rId91"/>
    <p:sldId id="449" r:id="rId92"/>
    <p:sldId id="448" r:id="rId93"/>
  </p:sldIdLst>
  <p:sldSz cx="9144000" cy="5143500" type="screen16x9"/>
  <p:notesSz cx="6799263" cy="9929813"/>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1319">
          <p15:clr>
            <a:srgbClr val="A4A3A4"/>
          </p15:clr>
        </p15:guide>
        <p15:guide id="2" orient="horz" pos="2794">
          <p15:clr>
            <a:srgbClr val="A4A3A4"/>
          </p15:clr>
        </p15:guide>
        <p15:guide id="3" pos="340">
          <p15:clr>
            <a:srgbClr val="A4A3A4"/>
          </p15:clr>
        </p15:guide>
        <p15:guide id="4" pos="5375">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F2F5"/>
    <a:srgbClr val="E1F1FA"/>
    <a:srgbClr val="ED7D31"/>
    <a:srgbClr val="7030A0"/>
    <a:srgbClr val="FFFF00"/>
    <a:srgbClr val="008531"/>
    <a:srgbClr val="00A33B"/>
    <a:srgbClr val="FFCC00"/>
    <a:srgbClr val="77BC1F"/>
    <a:srgbClr val="41C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48EC8E-E548-958F-0913-A0E228D0B690}" v="232" dt="2023-09-11T20:42:07.674"/>
    <p1510:client id="{196BEFDF-8B19-37D6-525C-53B08781EE76}" v="6601" dt="2023-08-30T14:10:56.510"/>
    <p1510:client id="{1F784A5A-9E26-CD82-2A92-023C4FE203D6}" v="58" dt="2023-09-08T10:02:10.619"/>
    <p1510:client id="{229923DD-CB22-17DF-79D6-79735B939727}" v="3709" dt="2023-09-08T09:39:19.269"/>
    <p1510:client id="{2763E93F-D53B-F1D7-13B5-2A12188B9565}" v="101" dt="2023-09-12T08:36:18.638"/>
    <p1510:client id="{495B5C3C-0ADF-C840-E25A-C85F1875484A}" v="13314" dt="2023-08-08T14:54:42.838"/>
    <p1510:client id="{621D5910-CB37-9E4D-961C-CD730BE46455}" v="1285" dt="2023-08-08T15:57:58.939"/>
    <p1510:client id="{6EA7921F-F153-A652-85F2-2C29B10114D2}" v="98" dt="2023-09-11T10:04:23.117"/>
    <p1510:client id="{711A50A4-9BBD-3DF2-3867-E2007AE91CB0}" v="26825" dt="2023-08-08T07:55:46.809"/>
    <p1510:client id="{7662005D-45A0-82AA-12AC-5212428A080A}" v="3" dt="2023-08-10T12:49:15.713"/>
    <p1510:client id="{8C18FB79-0758-D259-DB86-73A437605319}" v="1427" dt="2023-09-11T14:37:18.976"/>
    <p1510:client id="{8E199AC1-8A42-5B78-B848-FF2AC57F2E2C}" v="4" dt="2023-08-08T15:58:56.579"/>
    <p1510:client id="{8F3410BD-670D-E5C8-EE18-3F45ED66B66F}" v="52" dt="2023-10-05T09:56:47.010"/>
    <p1510:client id="{B3D89F4F-401E-10C7-15B2-CC25386E9E37}" v="1" dt="2023-08-17T09:10:08.712"/>
    <p1510:client id="{ECF66D6C-7865-49DB-851D-9ABA9BAD23E5}" v="5430" dt="2023-09-11T20:19:21.279"/>
    <p1510:client id="{F1F8A8FD-ECF5-DB21-453A-F434350C1118}" v="861" dt="2023-09-12T12:26:03.932"/>
    <p1510:client id="{FA27821A-BDEC-3C27-041C-865E7E7175E5}" v="3339" dt="2023-09-04T16:10:23.7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319"/>
        <p:guide orient="horz" pos="2794"/>
        <p:guide pos="340"/>
        <p:guide pos="5375"/>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1.xml"/><Relationship Id="rId90" Type="http://schemas.openxmlformats.org/officeDocument/2006/relationships/slide" Target="slides/slide85.xml"/><Relationship Id="rId95" Type="http://schemas.openxmlformats.org/officeDocument/2006/relationships/handoutMaster" Target="handoutMasters/handoutMaster1.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8475"/>
          </a:xfrm>
          <a:prstGeom prst="rect">
            <a:avLst/>
          </a:prstGeom>
        </p:spPr>
        <p:txBody>
          <a:bodyPr vert="horz" lIns="91458" tIns="45729" rIns="91458" bIns="45729" rtlCol="0"/>
          <a:lstStyle>
            <a:lvl1pPr algn="l" eaLnBrk="0" hangingPunct="0">
              <a:defRPr sz="1200">
                <a:cs typeface="+mn-cs"/>
              </a:defRPr>
            </a:lvl1pPr>
          </a:lstStyle>
          <a:p>
            <a:pPr>
              <a:defRPr/>
            </a:pPr>
            <a:endParaRPr lang="en-GB"/>
          </a:p>
        </p:txBody>
      </p:sp>
      <p:sp>
        <p:nvSpPr>
          <p:cNvPr id="3" name="Date Placeholder 2"/>
          <p:cNvSpPr>
            <a:spLocks noGrp="1"/>
          </p:cNvSpPr>
          <p:nvPr>
            <p:ph type="dt" sz="quarter" idx="1"/>
          </p:nvPr>
        </p:nvSpPr>
        <p:spPr>
          <a:xfrm>
            <a:off x="3851275" y="0"/>
            <a:ext cx="2946400" cy="498475"/>
          </a:xfrm>
          <a:prstGeom prst="rect">
            <a:avLst/>
          </a:prstGeom>
        </p:spPr>
        <p:txBody>
          <a:bodyPr vert="horz" lIns="91458" tIns="45729" rIns="91458" bIns="45729" rtlCol="0"/>
          <a:lstStyle>
            <a:lvl1pPr algn="r" eaLnBrk="0" hangingPunct="0">
              <a:defRPr sz="1200">
                <a:cs typeface="+mn-cs"/>
              </a:defRPr>
            </a:lvl1pPr>
          </a:lstStyle>
          <a:p>
            <a:pPr>
              <a:defRPr/>
            </a:pPr>
            <a:fld id="{B9687F14-9D89-499B-AFAD-70780F6C55A5}" type="datetimeFigureOut">
              <a:rPr lang="en-GB"/>
              <a:pPr>
                <a:defRPr/>
              </a:pPr>
              <a:t>05/10/2023</a:t>
            </a:fld>
            <a:endParaRPr lang="en-GB"/>
          </a:p>
        </p:txBody>
      </p:sp>
      <p:sp>
        <p:nvSpPr>
          <p:cNvPr id="4" name="Footer Placeholder 3"/>
          <p:cNvSpPr>
            <a:spLocks noGrp="1"/>
          </p:cNvSpPr>
          <p:nvPr>
            <p:ph type="ftr" sz="quarter" idx="2"/>
          </p:nvPr>
        </p:nvSpPr>
        <p:spPr>
          <a:xfrm>
            <a:off x="0" y="9431338"/>
            <a:ext cx="2946400" cy="498475"/>
          </a:xfrm>
          <a:prstGeom prst="rect">
            <a:avLst/>
          </a:prstGeom>
        </p:spPr>
        <p:txBody>
          <a:bodyPr vert="horz" lIns="91458" tIns="45729" rIns="91458" bIns="45729" rtlCol="0" anchor="b"/>
          <a:lstStyle>
            <a:lvl1pPr algn="l" eaLnBrk="0" hangingPunct="0">
              <a:defRPr sz="1200">
                <a:cs typeface="+mn-cs"/>
              </a:defRPr>
            </a:lvl1pPr>
          </a:lstStyle>
          <a:p>
            <a:pPr>
              <a:defRPr/>
            </a:pPr>
            <a:endParaRPr lang="en-GB"/>
          </a:p>
        </p:txBody>
      </p:sp>
    </p:spTree>
    <p:extLst>
      <p:ext uri="{BB962C8B-B14F-4D97-AF65-F5344CB8AC3E}">
        <p14:creationId xmlns:p14="http://schemas.microsoft.com/office/powerpoint/2010/main" val="27462368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8475"/>
          </a:xfrm>
          <a:prstGeom prst="rect">
            <a:avLst/>
          </a:prstGeom>
        </p:spPr>
        <p:txBody>
          <a:bodyPr vert="horz" lIns="91458" tIns="45729" rIns="91458" bIns="45729" rtlCol="0"/>
          <a:lstStyle>
            <a:lvl1pPr algn="l" eaLnBrk="0" hangingPunct="0">
              <a:defRPr sz="1200">
                <a:cs typeface="+mn-cs"/>
              </a:defRPr>
            </a:lvl1pPr>
          </a:lstStyle>
          <a:p>
            <a:pPr>
              <a:defRPr/>
            </a:pPr>
            <a:endParaRPr lang="en-GB"/>
          </a:p>
        </p:txBody>
      </p:sp>
      <p:sp>
        <p:nvSpPr>
          <p:cNvPr id="3" name="Date Placeholder 2"/>
          <p:cNvSpPr>
            <a:spLocks noGrp="1"/>
          </p:cNvSpPr>
          <p:nvPr>
            <p:ph type="dt" idx="1"/>
          </p:nvPr>
        </p:nvSpPr>
        <p:spPr>
          <a:xfrm>
            <a:off x="3851275" y="0"/>
            <a:ext cx="2946400" cy="498475"/>
          </a:xfrm>
          <a:prstGeom prst="rect">
            <a:avLst/>
          </a:prstGeom>
        </p:spPr>
        <p:txBody>
          <a:bodyPr vert="horz" lIns="91458" tIns="45729" rIns="91458" bIns="45729" rtlCol="0"/>
          <a:lstStyle>
            <a:lvl1pPr algn="r" eaLnBrk="0" hangingPunct="0">
              <a:defRPr sz="1200">
                <a:cs typeface="+mn-cs"/>
              </a:defRPr>
            </a:lvl1pPr>
          </a:lstStyle>
          <a:p>
            <a:pPr>
              <a:defRPr/>
            </a:pPr>
            <a:fld id="{D495959A-D57D-4F7C-8E3C-39EB9541D187}" type="datetimeFigureOut">
              <a:rPr lang="en-GB"/>
              <a:pPr>
                <a:defRPr/>
              </a:pPr>
              <a:t>05/10/2023</a:t>
            </a:fld>
            <a:endParaRPr lang="en-GB"/>
          </a:p>
        </p:txBody>
      </p:sp>
      <p:sp>
        <p:nvSpPr>
          <p:cNvPr id="4" name="Slide Image Placeholder 3"/>
          <p:cNvSpPr>
            <a:spLocks noGrp="1" noRot="1" noChangeAspect="1"/>
          </p:cNvSpPr>
          <p:nvPr>
            <p:ph type="sldImg" idx="2"/>
          </p:nvPr>
        </p:nvSpPr>
        <p:spPr>
          <a:xfrm>
            <a:off x="422275" y="1241425"/>
            <a:ext cx="5954713" cy="3351213"/>
          </a:xfrm>
          <a:prstGeom prst="rect">
            <a:avLst/>
          </a:prstGeom>
          <a:noFill/>
          <a:ln w="12700">
            <a:solidFill>
              <a:prstClr val="black"/>
            </a:solidFill>
          </a:ln>
        </p:spPr>
        <p:txBody>
          <a:bodyPr vert="horz" lIns="91458" tIns="45729" rIns="91458" bIns="45729" rtlCol="0" anchor="ctr"/>
          <a:lstStyle/>
          <a:p>
            <a:pPr lvl="0"/>
            <a:endParaRPr lang="en-GB" noProof="0"/>
          </a:p>
        </p:txBody>
      </p:sp>
      <p:sp>
        <p:nvSpPr>
          <p:cNvPr id="5" name="Notes Placeholder 4"/>
          <p:cNvSpPr>
            <a:spLocks noGrp="1"/>
          </p:cNvSpPr>
          <p:nvPr>
            <p:ph type="body" sz="quarter" idx="3"/>
          </p:nvPr>
        </p:nvSpPr>
        <p:spPr>
          <a:xfrm>
            <a:off x="679450" y="4778375"/>
            <a:ext cx="5440363" cy="3910013"/>
          </a:xfrm>
          <a:prstGeom prst="rect">
            <a:avLst/>
          </a:prstGeom>
        </p:spPr>
        <p:txBody>
          <a:bodyPr vert="horz" lIns="91458" tIns="45729" rIns="91458" bIns="45729"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p:cNvSpPr>
            <a:spLocks noGrp="1"/>
          </p:cNvSpPr>
          <p:nvPr>
            <p:ph type="ftr" sz="quarter" idx="4"/>
          </p:nvPr>
        </p:nvSpPr>
        <p:spPr>
          <a:xfrm>
            <a:off x="0" y="9431338"/>
            <a:ext cx="2946400" cy="498475"/>
          </a:xfrm>
          <a:prstGeom prst="rect">
            <a:avLst/>
          </a:prstGeom>
        </p:spPr>
        <p:txBody>
          <a:bodyPr vert="horz" lIns="91458" tIns="45729" rIns="91458" bIns="45729" rtlCol="0" anchor="b"/>
          <a:lstStyle>
            <a:lvl1pPr algn="l" eaLnBrk="0" hangingPunct="0">
              <a:defRPr sz="1200">
                <a:cs typeface="+mn-cs"/>
              </a:defRPr>
            </a:lvl1pPr>
          </a:lstStyle>
          <a:p>
            <a:pPr>
              <a:defRPr/>
            </a:pPr>
            <a:endParaRPr lang="en-GB"/>
          </a:p>
        </p:txBody>
      </p:sp>
      <p:sp>
        <p:nvSpPr>
          <p:cNvPr id="7" name="Slide Number Placeholder 6"/>
          <p:cNvSpPr>
            <a:spLocks noGrp="1"/>
          </p:cNvSpPr>
          <p:nvPr>
            <p:ph type="sldNum" sz="quarter" idx="5"/>
          </p:nvPr>
        </p:nvSpPr>
        <p:spPr>
          <a:xfrm>
            <a:off x="3851275" y="9431338"/>
            <a:ext cx="2946400" cy="498475"/>
          </a:xfrm>
          <a:prstGeom prst="rect">
            <a:avLst/>
          </a:prstGeom>
        </p:spPr>
        <p:txBody>
          <a:bodyPr vert="horz" wrap="square" lIns="91458" tIns="45729" rIns="91458" bIns="45729" numCol="1" anchor="b" anchorCtr="0" compatLnSpc="1">
            <a:prstTxWarp prst="textNoShape">
              <a:avLst/>
            </a:prstTxWarp>
          </a:bodyPr>
          <a:lstStyle>
            <a:lvl1pPr algn="r">
              <a:defRPr sz="1200"/>
            </a:lvl1pPr>
          </a:lstStyle>
          <a:p>
            <a:fld id="{B69FF9C9-5A25-40EF-89F7-C94D7E2A353D}" type="slidenum">
              <a:rPr lang="en-GB" altLang="en-US"/>
              <a:pPr/>
              <a:t>‹#›</a:t>
            </a:fld>
            <a:endParaRPr lang="en-GB" altLang="en-US"/>
          </a:p>
        </p:txBody>
      </p:sp>
    </p:spTree>
    <p:extLst>
      <p:ext uri="{BB962C8B-B14F-4D97-AF65-F5344CB8AC3E}">
        <p14:creationId xmlns:p14="http://schemas.microsoft.com/office/powerpoint/2010/main" val="348921307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Bef>
                <a:spcPts val="0"/>
              </a:spcBef>
              <a:spcAft>
                <a:spcPts val="0"/>
              </a:spcAft>
              <a:buFont typeface="Arial"/>
              <a:buChar char="•"/>
            </a:pPr>
            <a:r>
              <a:rPr lang="en-US"/>
              <a:t>In the UK, construction near badger setts requires a license.</a:t>
            </a:r>
          </a:p>
          <a:p>
            <a:pPr marL="285750" indent="-285750">
              <a:spcBef>
                <a:spcPts val="0"/>
              </a:spcBef>
              <a:spcAft>
                <a:spcPts val="0"/>
              </a:spcAft>
              <a:buFont typeface="Arial"/>
              <a:buChar char="•"/>
            </a:pPr>
            <a:r>
              <a:rPr lang="en-US"/>
              <a:t>The license mandates ecologists to minimize badger impact and is obtained by applying to Natural England.</a:t>
            </a:r>
          </a:p>
          <a:p>
            <a:pPr marL="285750" indent="-285750">
              <a:spcBef>
                <a:spcPts val="0"/>
              </a:spcBef>
              <a:spcAft>
                <a:spcPts val="0"/>
              </a:spcAft>
              <a:buFont typeface="Arial"/>
              <a:buChar char="•"/>
            </a:pPr>
            <a:r>
              <a:rPr lang="en-US"/>
              <a:t>Ecologists submit a Report of Action to ensure work compliance.</a:t>
            </a:r>
            <a:endParaRPr lang="en-US">
              <a:cs typeface="Calibri"/>
            </a:endParaRPr>
          </a:p>
          <a:p>
            <a:pPr marL="285750" indent="-285750">
              <a:spcBef>
                <a:spcPts val="0"/>
              </a:spcBef>
              <a:spcAft>
                <a:spcPts val="0"/>
              </a:spcAft>
              <a:buFont typeface="Arial"/>
              <a:buChar char="•"/>
            </a:pPr>
            <a:r>
              <a:rPr lang="en-US"/>
              <a:t>This report is known as the Returns process (form L24).</a:t>
            </a:r>
            <a:endParaRPr lang="en-US">
              <a:cs typeface="Calibri"/>
            </a:endParaRPr>
          </a:p>
          <a:p>
            <a:pPr marL="285750" indent="-285750">
              <a:spcBef>
                <a:spcPts val="0"/>
              </a:spcBef>
              <a:spcAft>
                <a:spcPts val="0"/>
              </a:spcAft>
              <a:buFont typeface="Arial"/>
              <a:buChar char="•"/>
            </a:pPr>
            <a:r>
              <a:rPr lang="en-US"/>
              <a:t>This report presents usability test findings for an online Returns process prototype.</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69FF9C9-5A25-40EF-89F7-C94D7E2A353D}" type="slidenum">
              <a:rPr lang="en-GB" altLang="en-US"/>
              <a:pPr/>
              <a:t>2</a:t>
            </a:fld>
            <a:endParaRPr lang="en-GB" altLang="en-US"/>
          </a:p>
        </p:txBody>
      </p:sp>
    </p:spTree>
    <p:extLst>
      <p:ext uri="{BB962C8B-B14F-4D97-AF65-F5344CB8AC3E}">
        <p14:creationId xmlns:p14="http://schemas.microsoft.com/office/powerpoint/2010/main" val="40271157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endParaRPr lang="en-GB">
              <a:cs typeface="Calibri"/>
            </a:endParaRPr>
          </a:p>
        </p:txBody>
      </p:sp>
      <p:sp>
        <p:nvSpPr>
          <p:cNvPr id="4" name="Slide Number Placeholder 3"/>
          <p:cNvSpPr>
            <a:spLocks noGrp="1"/>
          </p:cNvSpPr>
          <p:nvPr>
            <p:ph type="sldNum" sz="quarter" idx="5"/>
          </p:nvPr>
        </p:nvSpPr>
        <p:spPr/>
        <p:txBody>
          <a:bodyPr/>
          <a:lstStyle/>
          <a:p>
            <a:fld id="{B69FF9C9-5A25-40EF-89F7-C94D7E2A353D}" type="slidenum">
              <a:rPr lang="en-GB" altLang="en-US"/>
              <a:pPr/>
              <a:t>20</a:t>
            </a:fld>
            <a:endParaRPr lang="en-GB" altLang="en-US"/>
          </a:p>
        </p:txBody>
      </p:sp>
    </p:spTree>
    <p:extLst>
      <p:ext uri="{BB962C8B-B14F-4D97-AF65-F5344CB8AC3E}">
        <p14:creationId xmlns:p14="http://schemas.microsoft.com/office/powerpoint/2010/main" val="3728904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endParaRPr lang="en-GB">
              <a:cs typeface="Calibri"/>
            </a:endParaRPr>
          </a:p>
        </p:txBody>
      </p:sp>
      <p:sp>
        <p:nvSpPr>
          <p:cNvPr id="4" name="Slide Number Placeholder 3"/>
          <p:cNvSpPr>
            <a:spLocks noGrp="1"/>
          </p:cNvSpPr>
          <p:nvPr>
            <p:ph type="sldNum" sz="quarter" idx="5"/>
          </p:nvPr>
        </p:nvSpPr>
        <p:spPr/>
        <p:txBody>
          <a:bodyPr/>
          <a:lstStyle/>
          <a:p>
            <a:fld id="{B69FF9C9-5A25-40EF-89F7-C94D7E2A353D}" type="slidenum">
              <a:rPr lang="en-GB" altLang="en-US"/>
              <a:pPr/>
              <a:t>21</a:t>
            </a:fld>
            <a:endParaRPr lang="en-GB" altLang="en-US"/>
          </a:p>
        </p:txBody>
      </p:sp>
    </p:spTree>
    <p:extLst>
      <p:ext uri="{BB962C8B-B14F-4D97-AF65-F5344CB8AC3E}">
        <p14:creationId xmlns:p14="http://schemas.microsoft.com/office/powerpoint/2010/main" val="37326927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Calibri"/>
            </a:endParaRPr>
          </a:p>
        </p:txBody>
      </p:sp>
      <p:sp>
        <p:nvSpPr>
          <p:cNvPr id="4" name="Slide Number Placeholder 3"/>
          <p:cNvSpPr>
            <a:spLocks noGrp="1"/>
          </p:cNvSpPr>
          <p:nvPr>
            <p:ph type="sldNum" sz="quarter" idx="5"/>
          </p:nvPr>
        </p:nvSpPr>
        <p:spPr/>
        <p:txBody>
          <a:bodyPr/>
          <a:lstStyle/>
          <a:p>
            <a:fld id="{B69FF9C9-5A25-40EF-89F7-C94D7E2A353D}" type="slidenum">
              <a:rPr lang="en-GB" altLang="en-US"/>
              <a:pPr/>
              <a:t>22</a:t>
            </a:fld>
            <a:endParaRPr lang="en-GB" altLang="en-US"/>
          </a:p>
        </p:txBody>
      </p:sp>
    </p:spTree>
    <p:extLst>
      <p:ext uri="{BB962C8B-B14F-4D97-AF65-F5344CB8AC3E}">
        <p14:creationId xmlns:p14="http://schemas.microsoft.com/office/powerpoint/2010/main" val="19613152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Calibri"/>
            </a:endParaRPr>
          </a:p>
        </p:txBody>
      </p:sp>
      <p:sp>
        <p:nvSpPr>
          <p:cNvPr id="4" name="Slide Number Placeholder 3"/>
          <p:cNvSpPr>
            <a:spLocks noGrp="1"/>
          </p:cNvSpPr>
          <p:nvPr>
            <p:ph type="sldNum" sz="quarter" idx="5"/>
          </p:nvPr>
        </p:nvSpPr>
        <p:spPr/>
        <p:txBody>
          <a:bodyPr/>
          <a:lstStyle/>
          <a:p>
            <a:fld id="{B69FF9C9-5A25-40EF-89F7-C94D7E2A353D}" type="slidenum">
              <a:rPr lang="en-GB" altLang="en-US"/>
              <a:pPr/>
              <a:t>23</a:t>
            </a:fld>
            <a:endParaRPr lang="en-GB" altLang="en-US"/>
          </a:p>
        </p:txBody>
      </p:sp>
    </p:spTree>
    <p:extLst>
      <p:ext uri="{BB962C8B-B14F-4D97-AF65-F5344CB8AC3E}">
        <p14:creationId xmlns:p14="http://schemas.microsoft.com/office/powerpoint/2010/main" val="1420486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endParaRPr lang="en-GB">
              <a:cs typeface="Calibri"/>
            </a:endParaRPr>
          </a:p>
        </p:txBody>
      </p:sp>
      <p:sp>
        <p:nvSpPr>
          <p:cNvPr id="4" name="Slide Number Placeholder 3"/>
          <p:cNvSpPr>
            <a:spLocks noGrp="1"/>
          </p:cNvSpPr>
          <p:nvPr>
            <p:ph type="sldNum" sz="quarter" idx="5"/>
          </p:nvPr>
        </p:nvSpPr>
        <p:spPr/>
        <p:txBody>
          <a:bodyPr/>
          <a:lstStyle/>
          <a:p>
            <a:fld id="{B69FF9C9-5A25-40EF-89F7-C94D7E2A353D}" type="slidenum">
              <a:rPr lang="en-GB" altLang="en-US"/>
              <a:pPr/>
              <a:t>24</a:t>
            </a:fld>
            <a:endParaRPr lang="en-GB" altLang="en-US"/>
          </a:p>
        </p:txBody>
      </p:sp>
    </p:spTree>
    <p:extLst>
      <p:ext uri="{BB962C8B-B14F-4D97-AF65-F5344CB8AC3E}">
        <p14:creationId xmlns:p14="http://schemas.microsoft.com/office/powerpoint/2010/main" val="9948994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endParaRPr lang="en-GB">
              <a:cs typeface="Calibri"/>
            </a:endParaRPr>
          </a:p>
        </p:txBody>
      </p:sp>
      <p:sp>
        <p:nvSpPr>
          <p:cNvPr id="4" name="Slide Number Placeholder 3"/>
          <p:cNvSpPr>
            <a:spLocks noGrp="1"/>
          </p:cNvSpPr>
          <p:nvPr>
            <p:ph type="sldNum" sz="quarter" idx="5"/>
          </p:nvPr>
        </p:nvSpPr>
        <p:spPr/>
        <p:txBody>
          <a:bodyPr/>
          <a:lstStyle/>
          <a:p>
            <a:fld id="{B69FF9C9-5A25-40EF-89F7-C94D7E2A353D}" type="slidenum">
              <a:rPr lang="en-GB" altLang="en-US"/>
              <a:pPr/>
              <a:t>27</a:t>
            </a:fld>
            <a:endParaRPr lang="en-GB" altLang="en-US"/>
          </a:p>
        </p:txBody>
      </p:sp>
    </p:spTree>
    <p:extLst>
      <p:ext uri="{BB962C8B-B14F-4D97-AF65-F5344CB8AC3E}">
        <p14:creationId xmlns:p14="http://schemas.microsoft.com/office/powerpoint/2010/main" val="1300650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endParaRPr lang="en-GB">
              <a:cs typeface="Calibri"/>
            </a:endParaRPr>
          </a:p>
        </p:txBody>
      </p:sp>
      <p:sp>
        <p:nvSpPr>
          <p:cNvPr id="4" name="Slide Number Placeholder 3"/>
          <p:cNvSpPr>
            <a:spLocks noGrp="1"/>
          </p:cNvSpPr>
          <p:nvPr>
            <p:ph type="sldNum" sz="quarter" idx="5"/>
          </p:nvPr>
        </p:nvSpPr>
        <p:spPr/>
        <p:txBody>
          <a:bodyPr/>
          <a:lstStyle/>
          <a:p>
            <a:fld id="{B69FF9C9-5A25-40EF-89F7-C94D7E2A353D}" type="slidenum">
              <a:rPr lang="en-GB" altLang="en-US"/>
              <a:pPr/>
              <a:t>29</a:t>
            </a:fld>
            <a:endParaRPr lang="en-GB" altLang="en-US"/>
          </a:p>
        </p:txBody>
      </p:sp>
    </p:spTree>
    <p:extLst>
      <p:ext uri="{BB962C8B-B14F-4D97-AF65-F5344CB8AC3E}">
        <p14:creationId xmlns:p14="http://schemas.microsoft.com/office/powerpoint/2010/main" val="5550712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endParaRPr lang="en-GB">
              <a:cs typeface="Calibri"/>
            </a:endParaRPr>
          </a:p>
        </p:txBody>
      </p:sp>
      <p:sp>
        <p:nvSpPr>
          <p:cNvPr id="4" name="Slide Number Placeholder 3"/>
          <p:cNvSpPr>
            <a:spLocks noGrp="1"/>
          </p:cNvSpPr>
          <p:nvPr>
            <p:ph type="sldNum" sz="quarter" idx="5"/>
          </p:nvPr>
        </p:nvSpPr>
        <p:spPr/>
        <p:txBody>
          <a:bodyPr/>
          <a:lstStyle/>
          <a:p>
            <a:fld id="{B69FF9C9-5A25-40EF-89F7-C94D7E2A353D}" type="slidenum">
              <a:rPr lang="en-GB" altLang="en-US"/>
              <a:pPr/>
              <a:t>30</a:t>
            </a:fld>
            <a:endParaRPr lang="en-GB" altLang="en-US"/>
          </a:p>
        </p:txBody>
      </p:sp>
    </p:spTree>
    <p:extLst>
      <p:ext uri="{BB962C8B-B14F-4D97-AF65-F5344CB8AC3E}">
        <p14:creationId xmlns:p14="http://schemas.microsoft.com/office/powerpoint/2010/main" val="2353957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endParaRPr lang="en-GB">
              <a:cs typeface="Calibri"/>
            </a:endParaRPr>
          </a:p>
        </p:txBody>
      </p:sp>
      <p:sp>
        <p:nvSpPr>
          <p:cNvPr id="4" name="Slide Number Placeholder 3"/>
          <p:cNvSpPr>
            <a:spLocks noGrp="1"/>
          </p:cNvSpPr>
          <p:nvPr>
            <p:ph type="sldNum" sz="quarter" idx="5"/>
          </p:nvPr>
        </p:nvSpPr>
        <p:spPr/>
        <p:txBody>
          <a:bodyPr/>
          <a:lstStyle/>
          <a:p>
            <a:fld id="{B69FF9C9-5A25-40EF-89F7-C94D7E2A353D}" type="slidenum">
              <a:rPr lang="en-GB" altLang="en-US"/>
              <a:pPr/>
              <a:t>31</a:t>
            </a:fld>
            <a:endParaRPr lang="en-GB" altLang="en-US"/>
          </a:p>
        </p:txBody>
      </p:sp>
    </p:spTree>
    <p:extLst>
      <p:ext uri="{BB962C8B-B14F-4D97-AF65-F5344CB8AC3E}">
        <p14:creationId xmlns:p14="http://schemas.microsoft.com/office/powerpoint/2010/main" val="4277374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endParaRPr lang="en-GB">
              <a:cs typeface="Calibri"/>
            </a:endParaRPr>
          </a:p>
        </p:txBody>
      </p:sp>
      <p:sp>
        <p:nvSpPr>
          <p:cNvPr id="4" name="Slide Number Placeholder 3"/>
          <p:cNvSpPr>
            <a:spLocks noGrp="1"/>
          </p:cNvSpPr>
          <p:nvPr>
            <p:ph type="sldNum" sz="quarter" idx="5"/>
          </p:nvPr>
        </p:nvSpPr>
        <p:spPr/>
        <p:txBody>
          <a:bodyPr/>
          <a:lstStyle/>
          <a:p>
            <a:fld id="{B69FF9C9-5A25-40EF-89F7-C94D7E2A353D}" type="slidenum">
              <a:rPr lang="en-GB" altLang="en-US"/>
              <a:pPr/>
              <a:t>32</a:t>
            </a:fld>
            <a:endParaRPr lang="en-GB" altLang="en-US"/>
          </a:p>
        </p:txBody>
      </p:sp>
    </p:spTree>
    <p:extLst>
      <p:ext uri="{BB962C8B-B14F-4D97-AF65-F5344CB8AC3E}">
        <p14:creationId xmlns:p14="http://schemas.microsoft.com/office/powerpoint/2010/main" val="1482787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pPr>
            <a:endParaRPr lang="en-GB" b="1">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69FF9C9-5A25-40EF-89F7-C94D7E2A353D}" type="slidenum">
              <a:rPr lang="en-GB" altLang="en-US"/>
              <a:pPr/>
              <a:t>4</a:t>
            </a:fld>
            <a:endParaRPr lang="en-GB" altLang="en-US"/>
          </a:p>
        </p:txBody>
      </p:sp>
    </p:spTree>
    <p:extLst>
      <p:ext uri="{BB962C8B-B14F-4D97-AF65-F5344CB8AC3E}">
        <p14:creationId xmlns:p14="http://schemas.microsoft.com/office/powerpoint/2010/main" val="12049824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endParaRPr lang="en-GB" dirty="0">
              <a:cs typeface="Calibri"/>
            </a:endParaRPr>
          </a:p>
        </p:txBody>
      </p:sp>
      <p:sp>
        <p:nvSpPr>
          <p:cNvPr id="4" name="Slide Number Placeholder 3"/>
          <p:cNvSpPr>
            <a:spLocks noGrp="1"/>
          </p:cNvSpPr>
          <p:nvPr>
            <p:ph type="sldNum" sz="quarter" idx="5"/>
          </p:nvPr>
        </p:nvSpPr>
        <p:spPr/>
        <p:txBody>
          <a:bodyPr/>
          <a:lstStyle/>
          <a:p>
            <a:fld id="{B69FF9C9-5A25-40EF-89F7-C94D7E2A353D}" type="slidenum">
              <a:rPr lang="en-GB" altLang="en-US"/>
              <a:pPr/>
              <a:t>50</a:t>
            </a:fld>
            <a:endParaRPr lang="en-GB" altLang="en-US"/>
          </a:p>
        </p:txBody>
      </p:sp>
    </p:spTree>
    <p:extLst>
      <p:ext uri="{BB962C8B-B14F-4D97-AF65-F5344CB8AC3E}">
        <p14:creationId xmlns:p14="http://schemas.microsoft.com/office/powerpoint/2010/main" val="5550712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endParaRPr lang="en-GB" dirty="0">
              <a:cs typeface="Calibri"/>
            </a:endParaRPr>
          </a:p>
        </p:txBody>
      </p:sp>
      <p:sp>
        <p:nvSpPr>
          <p:cNvPr id="4" name="Slide Number Placeholder 3"/>
          <p:cNvSpPr>
            <a:spLocks noGrp="1"/>
          </p:cNvSpPr>
          <p:nvPr>
            <p:ph type="sldNum" sz="quarter" idx="5"/>
          </p:nvPr>
        </p:nvSpPr>
        <p:spPr/>
        <p:txBody>
          <a:bodyPr/>
          <a:lstStyle/>
          <a:p>
            <a:fld id="{B69FF9C9-5A25-40EF-89F7-C94D7E2A353D}" type="slidenum">
              <a:rPr lang="en-GB" altLang="en-US"/>
              <a:pPr/>
              <a:t>52</a:t>
            </a:fld>
            <a:endParaRPr lang="en-GB" altLang="en-US"/>
          </a:p>
        </p:txBody>
      </p:sp>
    </p:spTree>
    <p:extLst>
      <p:ext uri="{BB962C8B-B14F-4D97-AF65-F5344CB8AC3E}">
        <p14:creationId xmlns:p14="http://schemas.microsoft.com/office/powerpoint/2010/main" val="23539573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endParaRPr lang="en-GB" dirty="0">
              <a:cs typeface="Calibri"/>
            </a:endParaRPr>
          </a:p>
        </p:txBody>
      </p:sp>
      <p:sp>
        <p:nvSpPr>
          <p:cNvPr id="4" name="Slide Number Placeholder 3"/>
          <p:cNvSpPr>
            <a:spLocks noGrp="1"/>
          </p:cNvSpPr>
          <p:nvPr>
            <p:ph type="sldNum" sz="quarter" idx="5"/>
          </p:nvPr>
        </p:nvSpPr>
        <p:spPr/>
        <p:txBody>
          <a:bodyPr/>
          <a:lstStyle/>
          <a:p>
            <a:fld id="{B69FF9C9-5A25-40EF-89F7-C94D7E2A353D}" type="slidenum">
              <a:rPr lang="en-GB" altLang="en-US"/>
              <a:pPr/>
              <a:t>53</a:t>
            </a:fld>
            <a:endParaRPr lang="en-GB" altLang="en-US"/>
          </a:p>
        </p:txBody>
      </p:sp>
    </p:spTree>
    <p:extLst>
      <p:ext uri="{BB962C8B-B14F-4D97-AF65-F5344CB8AC3E}">
        <p14:creationId xmlns:p14="http://schemas.microsoft.com/office/powerpoint/2010/main" val="13006501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endParaRPr lang="en-GB" dirty="0">
              <a:cs typeface="Calibri"/>
            </a:endParaRPr>
          </a:p>
        </p:txBody>
      </p:sp>
      <p:sp>
        <p:nvSpPr>
          <p:cNvPr id="4" name="Slide Number Placeholder 3"/>
          <p:cNvSpPr>
            <a:spLocks noGrp="1"/>
          </p:cNvSpPr>
          <p:nvPr>
            <p:ph type="sldNum" sz="quarter" idx="5"/>
          </p:nvPr>
        </p:nvSpPr>
        <p:spPr/>
        <p:txBody>
          <a:bodyPr/>
          <a:lstStyle/>
          <a:p>
            <a:fld id="{B69FF9C9-5A25-40EF-89F7-C94D7E2A353D}" type="slidenum">
              <a:rPr lang="en-GB" altLang="en-US"/>
              <a:pPr/>
              <a:t>54</a:t>
            </a:fld>
            <a:endParaRPr lang="en-GB" altLang="en-US"/>
          </a:p>
        </p:txBody>
      </p:sp>
    </p:spTree>
    <p:extLst>
      <p:ext uri="{BB962C8B-B14F-4D97-AF65-F5344CB8AC3E}">
        <p14:creationId xmlns:p14="http://schemas.microsoft.com/office/powerpoint/2010/main" val="1583791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endParaRPr lang="en-GB" dirty="0">
              <a:cs typeface="Calibri"/>
            </a:endParaRPr>
          </a:p>
        </p:txBody>
      </p:sp>
      <p:sp>
        <p:nvSpPr>
          <p:cNvPr id="4" name="Slide Number Placeholder 3"/>
          <p:cNvSpPr>
            <a:spLocks noGrp="1"/>
          </p:cNvSpPr>
          <p:nvPr>
            <p:ph type="sldNum" sz="quarter" idx="5"/>
          </p:nvPr>
        </p:nvSpPr>
        <p:spPr/>
        <p:txBody>
          <a:bodyPr/>
          <a:lstStyle/>
          <a:p>
            <a:fld id="{B69FF9C9-5A25-40EF-89F7-C94D7E2A353D}" type="slidenum">
              <a:rPr lang="en-GB" altLang="en-US"/>
              <a:pPr/>
              <a:t>55</a:t>
            </a:fld>
            <a:endParaRPr lang="en-GB" altLang="en-US"/>
          </a:p>
        </p:txBody>
      </p:sp>
    </p:spTree>
    <p:extLst>
      <p:ext uri="{BB962C8B-B14F-4D97-AF65-F5344CB8AC3E}">
        <p14:creationId xmlns:p14="http://schemas.microsoft.com/office/powerpoint/2010/main" val="39158462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endParaRPr lang="en-GB" dirty="0">
              <a:cs typeface="Calibri"/>
            </a:endParaRPr>
          </a:p>
        </p:txBody>
      </p:sp>
      <p:sp>
        <p:nvSpPr>
          <p:cNvPr id="4" name="Slide Number Placeholder 3"/>
          <p:cNvSpPr>
            <a:spLocks noGrp="1"/>
          </p:cNvSpPr>
          <p:nvPr>
            <p:ph type="sldNum" sz="quarter" idx="5"/>
          </p:nvPr>
        </p:nvSpPr>
        <p:spPr/>
        <p:txBody>
          <a:bodyPr/>
          <a:lstStyle/>
          <a:p>
            <a:fld id="{B69FF9C9-5A25-40EF-89F7-C94D7E2A353D}" type="slidenum">
              <a:rPr lang="en-GB" altLang="en-US"/>
              <a:pPr/>
              <a:t>56</a:t>
            </a:fld>
            <a:endParaRPr lang="en-GB" altLang="en-US"/>
          </a:p>
        </p:txBody>
      </p:sp>
    </p:spTree>
    <p:extLst>
      <p:ext uri="{BB962C8B-B14F-4D97-AF65-F5344CB8AC3E}">
        <p14:creationId xmlns:p14="http://schemas.microsoft.com/office/powerpoint/2010/main" val="24862686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endParaRPr lang="en-GB" dirty="0">
              <a:cs typeface="Calibri"/>
            </a:endParaRPr>
          </a:p>
        </p:txBody>
      </p:sp>
      <p:sp>
        <p:nvSpPr>
          <p:cNvPr id="4" name="Slide Number Placeholder 3"/>
          <p:cNvSpPr>
            <a:spLocks noGrp="1"/>
          </p:cNvSpPr>
          <p:nvPr>
            <p:ph type="sldNum" sz="quarter" idx="5"/>
          </p:nvPr>
        </p:nvSpPr>
        <p:spPr/>
        <p:txBody>
          <a:bodyPr/>
          <a:lstStyle/>
          <a:p>
            <a:fld id="{B69FF9C9-5A25-40EF-89F7-C94D7E2A353D}" type="slidenum">
              <a:rPr lang="en-GB" altLang="en-US"/>
              <a:pPr/>
              <a:t>57</a:t>
            </a:fld>
            <a:endParaRPr lang="en-GB" altLang="en-US"/>
          </a:p>
        </p:txBody>
      </p:sp>
    </p:spTree>
    <p:extLst>
      <p:ext uri="{BB962C8B-B14F-4D97-AF65-F5344CB8AC3E}">
        <p14:creationId xmlns:p14="http://schemas.microsoft.com/office/powerpoint/2010/main" val="37289048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endParaRPr lang="en-GB" dirty="0">
              <a:cs typeface="Calibri"/>
            </a:endParaRPr>
          </a:p>
        </p:txBody>
      </p:sp>
      <p:sp>
        <p:nvSpPr>
          <p:cNvPr id="4" name="Slide Number Placeholder 3"/>
          <p:cNvSpPr>
            <a:spLocks noGrp="1"/>
          </p:cNvSpPr>
          <p:nvPr>
            <p:ph type="sldNum" sz="quarter" idx="5"/>
          </p:nvPr>
        </p:nvSpPr>
        <p:spPr/>
        <p:txBody>
          <a:bodyPr/>
          <a:lstStyle/>
          <a:p>
            <a:fld id="{B69FF9C9-5A25-40EF-89F7-C94D7E2A353D}" type="slidenum">
              <a:rPr lang="en-GB" altLang="en-US"/>
              <a:pPr/>
              <a:t>58</a:t>
            </a:fld>
            <a:endParaRPr lang="en-GB" altLang="en-US"/>
          </a:p>
        </p:txBody>
      </p:sp>
    </p:spTree>
    <p:extLst>
      <p:ext uri="{BB962C8B-B14F-4D97-AF65-F5344CB8AC3E}">
        <p14:creationId xmlns:p14="http://schemas.microsoft.com/office/powerpoint/2010/main" val="39680632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endParaRPr lang="en-GB" dirty="0">
              <a:cs typeface="Calibri"/>
            </a:endParaRPr>
          </a:p>
        </p:txBody>
      </p:sp>
      <p:sp>
        <p:nvSpPr>
          <p:cNvPr id="4" name="Slide Number Placeholder 3"/>
          <p:cNvSpPr>
            <a:spLocks noGrp="1"/>
          </p:cNvSpPr>
          <p:nvPr>
            <p:ph type="sldNum" sz="quarter" idx="5"/>
          </p:nvPr>
        </p:nvSpPr>
        <p:spPr/>
        <p:txBody>
          <a:bodyPr/>
          <a:lstStyle/>
          <a:p>
            <a:fld id="{B69FF9C9-5A25-40EF-89F7-C94D7E2A353D}" type="slidenum">
              <a:rPr lang="en-GB" altLang="en-US"/>
              <a:pPr/>
              <a:t>59</a:t>
            </a:fld>
            <a:endParaRPr lang="en-GB" altLang="en-US"/>
          </a:p>
        </p:txBody>
      </p:sp>
    </p:spTree>
    <p:extLst>
      <p:ext uri="{BB962C8B-B14F-4D97-AF65-F5344CB8AC3E}">
        <p14:creationId xmlns:p14="http://schemas.microsoft.com/office/powerpoint/2010/main" val="35372055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endParaRPr lang="en-GB" dirty="0">
              <a:cs typeface="Calibri"/>
            </a:endParaRPr>
          </a:p>
        </p:txBody>
      </p:sp>
      <p:sp>
        <p:nvSpPr>
          <p:cNvPr id="4" name="Slide Number Placeholder 3"/>
          <p:cNvSpPr>
            <a:spLocks noGrp="1"/>
          </p:cNvSpPr>
          <p:nvPr>
            <p:ph type="sldNum" sz="quarter" idx="5"/>
          </p:nvPr>
        </p:nvSpPr>
        <p:spPr/>
        <p:txBody>
          <a:bodyPr/>
          <a:lstStyle/>
          <a:p>
            <a:fld id="{B69FF9C9-5A25-40EF-89F7-C94D7E2A353D}" type="slidenum">
              <a:rPr lang="en-GB" altLang="en-US"/>
              <a:pPr/>
              <a:t>60</a:t>
            </a:fld>
            <a:endParaRPr lang="en-GB" altLang="en-US"/>
          </a:p>
        </p:txBody>
      </p:sp>
    </p:spTree>
    <p:extLst>
      <p:ext uri="{BB962C8B-B14F-4D97-AF65-F5344CB8AC3E}">
        <p14:creationId xmlns:p14="http://schemas.microsoft.com/office/powerpoint/2010/main" val="4218978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Sans-Serif"/>
              <a:buChar char="•"/>
            </a:pPr>
            <a:r>
              <a:rPr lang="en-GB"/>
              <a:t>Assessing various designs without up-front user research suggests undiscovered opportunities in the report of action process.</a:t>
            </a:r>
          </a:p>
          <a:p>
            <a:pPr marL="285750" indent="-285750">
              <a:lnSpc>
                <a:spcPct val="90000"/>
              </a:lnSpc>
              <a:spcBef>
                <a:spcPts val="1000"/>
              </a:spcBef>
              <a:buFont typeface="Arial,Sans-Serif"/>
              <a:buChar char="•"/>
            </a:pPr>
            <a:r>
              <a:rPr lang="en-GB"/>
              <a:t>Testing the 'returns flow' in isolation prevented a comprehensive understanding of the complete user experience.</a:t>
            </a:r>
          </a:p>
          <a:p>
            <a:pPr marL="285750" indent="-285750">
              <a:lnSpc>
                <a:spcPct val="90000"/>
              </a:lnSpc>
              <a:spcBef>
                <a:spcPts val="1000"/>
              </a:spcBef>
              <a:buFont typeface="Arial,Sans-Serif"/>
              <a:buChar char="•"/>
            </a:pPr>
            <a:r>
              <a:rPr lang="en-GB"/>
              <a:t>Given difficulties accessing participants, it would have been unfeasible to recruit participants who had experienced the exact scenarios we used to test the prototype, therefore, participants were not in possession of information they otherwise would be in reality if completing a Report of Action form, such as the licence application form and their survey and mitigation report.</a:t>
            </a:r>
          </a:p>
          <a:p>
            <a:pPr marL="285750" indent="-285750">
              <a:lnSpc>
                <a:spcPct val="90000"/>
              </a:lnSpc>
              <a:spcBef>
                <a:spcPts val="1000"/>
              </a:spcBef>
              <a:buFont typeface="Arial,Sans-Serif"/>
              <a:buChar char="•"/>
            </a:pPr>
            <a:r>
              <a:rPr lang="en-GB"/>
              <a:t>Not all the same pages were tested during each session, since participants were allowed to take the session where they wanted, depending on their answers.</a:t>
            </a:r>
            <a:endParaRPr lang="en-US"/>
          </a:p>
          <a:p>
            <a:pPr marL="285750" indent="-285750">
              <a:lnSpc>
                <a:spcPct val="90000"/>
              </a:lnSpc>
              <a:spcBef>
                <a:spcPts val="1000"/>
              </a:spcBef>
              <a:buFont typeface="Arial,Sans-Serif"/>
              <a:buChar char="•"/>
            </a:pPr>
            <a:r>
              <a:rPr lang="en-GB"/>
              <a:t>Knowledge about our users is still limited at this point. Further discovery style research is required to validate some of the identified themes.</a:t>
            </a:r>
            <a:endParaRPr lang="en-US"/>
          </a:p>
          <a:p>
            <a:pPr>
              <a:lnSpc>
                <a:spcPct val="90000"/>
              </a:lnSpc>
              <a:spcBef>
                <a:spcPts val="1000"/>
              </a:spcBef>
            </a:pPr>
            <a:endParaRPr lang="en-GB"/>
          </a:p>
          <a:p>
            <a:pPr lvl="1">
              <a:lnSpc>
                <a:spcPct val="90000"/>
              </a:lnSpc>
              <a:spcBef>
                <a:spcPts val="500"/>
              </a:spcBef>
            </a:pPr>
            <a:endParaRPr lang="en-GB"/>
          </a:p>
          <a:p>
            <a:endParaRPr lang="en-US">
              <a:cs typeface="Calibri"/>
            </a:endParaRPr>
          </a:p>
        </p:txBody>
      </p:sp>
      <p:sp>
        <p:nvSpPr>
          <p:cNvPr id="4" name="Slide Number Placeholder 3"/>
          <p:cNvSpPr>
            <a:spLocks noGrp="1"/>
          </p:cNvSpPr>
          <p:nvPr>
            <p:ph type="sldNum" sz="quarter" idx="5"/>
          </p:nvPr>
        </p:nvSpPr>
        <p:spPr/>
        <p:txBody>
          <a:bodyPr/>
          <a:lstStyle/>
          <a:p>
            <a:fld id="{B69FF9C9-5A25-40EF-89F7-C94D7E2A353D}" type="slidenum">
              <a:rPr lang="en-GB" altLang="en-US"/>
              <a:pPr/>
              <a:t>8</a:t>
            </a:fld>
            <a:endParaRPr lang="en-GB" altLang="en-US"/>
          </a:p>
        </p:txBody>
      </p:sp>
    </p:spTree>
    <p:extLst>
      <p:ext uri="{BB962C8B-B14F-4D97-AF65-F5344CB8AC3E}">
        <p14:creationId xmlns:p14="http://schemas.microsoft.com/office/powerpoint/2010/main" val="27108884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endParaRPr lang="en-GB" dirty="0">
              <a:cs typeface="Calibri"/>
            </a:endParaRPr>
          </a:p>
        </p:txBody>
      </p:sp>
      <p:sp>
        <p:nvSpPr>
          <p:cNvPr id="4" name="Slide Number Placeholder 3"/>
          <p:cNvSpPr>
            <a:spLocks noGrp="1"/>
          </p:cNvSpPr>
          <p:nvPr>
            <p:ph type="sldNum" sz="quarter" idx="5"/>
          </p:nvPr>
        </p:nvSpPr>
        <p:spPr/>
        <p:txBody>
          <a:bodyPr/>
          <a:lstStyle/>
          <a:p>
            <a:fld id="{B69FF9C9-5A25-40EF-89F7-C94D7E2A353D}" type="slidenum">
              <a:rPr lang="en-GB" altLang="en-US"/>
              <a:pPr/>
              <a:t>61</a:t>
            </a:fld>
            <a:endParaRPr lang="en-GB" altLang="en-US"/>
          </a:p>
        </p:txBody>
      </p:sp>
    </p:spTree>
    <p:extLst>
      <p:ext uri="{BB962C8B-B14F-4D97-AF65-F5344CB8AC3E}">
        <p14:creationId xmlns:p14="http://schemas.microsoft.com/office/powerpoint/2010/main" val="37028515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endParaRPr lang="en-GB" dirty="0">
              <a:cs typeface="Calibri"/>
            </a:endParaRPr>
          </a:p>
        </p:txBody>
      </p:sp>
      <p:sp>
        <p:nvSpPr>
          <p:cNvPr id="4" name="Slide Number Placeholder 3"/>
          <p:cNvSpPr>
            <a:spLocks noGrp="1"/>
          </p:cNvSpPr>
          <p:nvPr>
            <p:ph type="sldNum" sz="quarter" idx="5"/>
          </p:nvPr>
        </p:nvSpPr>
        <p:spPr/>
        <p:txBody>
          <a:bodyPr/>
          <a:lstStyle/>
          <a:p>
            <a:fld id="{B69FF9C9-5A25-40EF-89F7-C94D7E2A353D}" type="slidenum">
              <a:rPr lang="en-GB" altLang="en-US"/>
              <a:pPr/>
              <a:t>62</a:t>
            </a:fld>
            <a:endParaRPr lang="en-GB" altLang="en-US"/>
          </a:p>
        </p:txBody>
      </p:sp>
    </p:spTree>
    <p:extLst>
      <p:ext uri="{BB962C8B-B14F-4D97-AF65-F5344CB8AC3E}">
        <p14:creationId xmlns:p14="http://schemas.microsoft.com/office/powerpoint/2010/main" val="36871372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endParaRPr lang="en-GB" dirty="0">
              <a:cs typeface="Calibri"/>
            </a:endParaRPr>
          </a:p>
        </p:txBody>
      </p:sp>
      <p:sp>
        <p:nvSpPr>
          <p:cNvPr id="4" name="Slide Number Placeholder 3"/>
          <p:cNvSpPr>
            <a:spLocks noGrp="1"/>
          </p:cNvSpPr>
          <p:nvPr>
            <p:ph type="sldNum" sz="quarter" idx="5"/>
          </p:nvPr>
        </p:nvSpPr>
        <p:spPr/>
        <p:txBody>
          <a:bodyPr/>
          <a:lstStyle/>
          <a:p>
            <a:fld id="{B69FF9C9-5A25-40EF-89F7-C94D7E2A353D}" type="slidenum">
              <a:rPr lang="en-GB" altLang="en-US"/>
              <a:pPr/>
              <a:t>63</a:t>
            </a:fld>
            <a:endParaRPr lang="en-GB" altLang="en-US"/>
          </a:p>
        </p:txBody>
      </p:sp>
    </p:spTree>
    <p:extLst>
      <p:ext uri="{BB962C8B-B14F-4D97-AF65-F5344CB8AC3E}">
        <p14:creationId xmlns:p14="http://schemas.microsoft.com/office/powerpoint/2010/main" val="28801036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endParaRPr lang="en-GB" dirty="0">
              <a:cs typeface="Calibri"/>
            </a:endParaRPr>
          </a:p>
        </p:txBody>
      </p:sp>
      <p:sp>
        <p:nvSpPr>
          <p:cNvPr id="4" name="Slide Number Placeholder 3"/>
          <p:cNvSpPr>
            <a:spLocks noGrp="1"/>
          </p:cNvSpPr>
          <p:nvPr>
            <p:ph type="sldNum" sz="quarter" idx="5"/>
          </p:nvPr>
        </p:nvSpPr>
        <p:spPr/>
        <p:txBody>
          <a:bodyPr/>
          <a:lstStyle/>
          <a:p>
            <a:fld id="{B69FF9C9-5A25-40EF-89F7-C94D7E2A353D}" type="slidenum">
              <a:rPr lang="en-GB" altLang="en-US"/>
              <a:pPr/>
              <a:t>64</a:t>
            </a:fld>
            <a:endParaRPr lang="en-GB" altLang="en-US"/>
          </a:p>
        </p:txBody>
      </p:sp>
    </p:spTree>
    <p:extLst>
      <p:ext uri="{BB962C8B-B14F-4D97-AF65-F5344CB8AC3E}">
        <p14:creationId xmlns:p14="http://schemas.microsoft.com/office/powerpoint/2010/main" val="25495376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endParaRPr lang="en-GB" dirty="0">
              <a:cs typeface="Calibri"/>
            </a:endParaRPr>
          </a:p>
        </p:txBody>
      </p:sp>
      <p:sp>
        <p:nvSpPr>
          <p:cNvPr id="4" name="Slide Number Placeholder 3"/>
          <p:cNvSpPr>
            <a:spLocks noGrp="1"/>
          </p:cNvSpPr>
          <p:nvPr>
            <p:ph type="sldNum" sz="quarter" idx="5"/>
          </p:nvPr>
        </p:nvSpPr>
        <p:spPr/>
        <p:txBody>
          <a:bodyPr/>
          <a:lstStyle/>
          <a:p>
            <a:fld id="{B69FF9C9-5A25-40EF-89F7-C94D7E2A353D}" type="slidenum">
              <a:rPr lang="en-GB" altLang="en-US"/>
              <a:pPr/>
              <a:t>65</a:t>
            </a:fld>
            <a:endParaRPr lang="en-GB" altLang="en-US"/>
          </a:p>
        </p:txBody>
      </p:sp>
    </p:spTree>
    <p:extLst>
      <p:ext uri="{BB962C8B-B14F-4D97-AF65-F5344CB8AC3E}">
        <p14:creationId xmlns:p14="http://schemas.microsoft.com/office/powerpoint/2010/main" val="6821431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endParaRPr lang="en-GB" dirty="0">
              <a:cs typeface="Calibri"/>
            </a:endParaRPr>
          </a:p>
        </p:txBody>
      </p:sp>
      <p:sp>
        <p:nvSpPr>
          <p:cNvPr id="4" name="Slide Number Placeholder 3"/>
          <p:cNvSpPr>
            <a:spLocks noGrp="1"/>
          </p:cNvSpPr>
          <p:nvPr>
            <p:ph type="sldNum" sz="quarter" idx="5"/>
          </p:nvPr>
        </p:nvSpPr>
        <p:spPr/>
        <p:txBody>
          <a:bodyPr/>
          <a:lstStyle/>
          <a:p>
            <a:fld id="{B69FF9C9-5A25-40EF-89F7-C94D7E2A353D}" type="slidenum">
              <a:rPr lang="en-GB" altLang="en-US"/>
              <a:pPr/>
              <a:t>66</a:t>
            </a:fld>
            <a:endParaRPr lang="en-GB" altLang="en-US"/>
          </a:p>
        </p:txBody>
      </p:sp>
    </p:spTree>
    <p:extLst>
      <p:ext uri="{BB962C8B-B14F-4D97-AF65-F5344CB8AC3E}">
        <p14:creationId xmlns:p14="http://schemas.microsoft.com/office/powerpoint/2010/main" val="3877345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endParaRPr lang="en-GB" dirty="0">
              <a:cs typeface="Calibri"/>
            </a:endParaRPr>
          </a:p>
        </p:txBody>
      </p:sp>
      <p:sp>
        <p:nvSpPr>
          <p:cNvPr id="4" name="Slide Number Placeholder 3"/>
          <p:cNvSpPr>
            <a:spLocks noGrp="1"/>
          </p:cNvSpPr>
          <p:nvPr>
            <p:ph type="sldNum" sz="quarter" idx="5"/>
          </p:nvPr>
        </p:nvSpPr>
        <p:spPr/>
        <p:txBody>
          <a:bodyPr/>
          <a:lstStyle/>
          <a:p>
            <a:fld id="{B69FF9C9-5A25-40EF-89F7-C94D7E2A353D}" type="slidenum">
              <a:rPr lang="en-GB" altLang="en-US"/>
              <a:pPr/>
              <a:t>67</a:t>
            </a:fld>
            <a:endParaRPr lang="en-GB" altLang="en-US"/>
          </a:p>
        </p:txBody>
      </p:sp>
    </p:spTree>
    <p:extLst>
      <p:ext uri="{BB962C8B-B14F-4D97-AF65-F5344CB8AC3E}">
        <p14:creationId xmlns:p14="http://schemas.microsoft.com/office/powerpoint/2010/main" val="32387433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endParaRPr lang="en-GB" dirty="0">
              <a:cs typeface="Calibri"/>
            </a:endParaRPr>
          </a:p>
        </p:txBody>
      </p:sp>
      <p:sp>
        <p:nvSpPr>
          <p:cNvPr id="4" name="Slide Number Placeholder 3"/>
          <p:cNvSpPr>
            <a:spLocks noGrp="1"/>
          </p:cNvSpPr>
          <p:nvPr>
            <p:ph type="sldNum" sz="quarter" idx="5"/>
          </p:nvPr>
        </p:nvSpPr>
        <p:spPr/>
        <p:txBody>
          <a:bodyPr/>
          <a:lstStyle/>
          <a:p>
            <a:fld id="{B69FF9C9-5A25-40EF-89F7-C94D7E2A353D}" type="slidenum">
              <a:rPr lang="en-GB" altLang="en-US"/>
              <a:pPr/>
              <a:t>68</a:t>
            </a:fld>
            <a:endParaRPr lang="en-GB" altLang="en-US"/>
          </a:p>
        </p:txBody>
      </p:sp>
    </p:spTree>
    <p:extLst>
      <p:ext uri="{BB962C8B-B14F-4D97-AF65-F5344CB8AC3E}">
        <p14:creationId xmlns:p14="http://schemas.microsoft.com/office/powerpoint/2010/main" val="29816211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endParaRPr lang="en-GB" dirty="0">
              <a:cs typeface="Calibri"/>
            </a:endParaRPr>
          </a:p>
        </p:txBody>
      </p:sp>
      <p:sp>
        <p:nvSpPr>
          <p:cNvPr id="4" name="Slide Number Placeholder 3"/>
          <p:cNvSpPr>
            <a:spLocks noGrp="1"/>
          </p:cNvSpPr>
          <p:nvPr>
            <p:ph type="sldNum" sz="quarter" idx="5"/>
          </p:nvPr>
        </p:nvSpPr>
        <p:spPr/>
        <p:txBody>
          <a:bodyPr/>
          <a:lstStyle/>
          <a:p>
            <a:fld id="{B69FF9C9-5A25-40EF-89F7-C94D7E2A353D}" type="slidenum">
              <a:rPr lang="en-GB" altLang="en-US"/>
              <a:pPr/>
              <a:t>69</a:t>
            </a:fld>
            <a:endParaRPr lang="en-GB" altLang="en-US"/>
          </a:p>
        </p:txBody>
      </p:sp>
    </p:spTree>
    <p:extLst>
      <p:ext uri="{BB962C8B-B14F-4D97-AF65-F5344CB8AC3E}">
        <p14:creationId xmlns:p14="http://schemas.microsoft.com/office/powerpoint/2010/main" val="6917667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endParaRPr lang="en-GB" dirty="0">
              <a:cs typeface="Calibri"/>
            </a:endParaRPr>
          </a:p>
        </p:txBody>
      </p:sp>
      <p:sp>
        <p:nvSpPr>
          <p:cNvPr id="4" name="Slide Number Placeholder 3"/>
          <p:cNvSpPr>
            <a:spLocks noGrp="1"/>
          </p:cNvSpPr>
          <p:nvPr>
            <p:ph type="sldNum" sz="quarter" idx="5"/>
          </p:nvPr>
        </p:nvSpPr>
        <p:spPr/>
        <p:txBody>
          <a:bodyPr/>
          <a:lstStyle/>
          <a:p>
            <a:fld id="{B69FF9C9-5A25-40EF-89F7-C94D7E2A353D}" type="slidenum">
              <a:rPr lang="en-GB" altLang="en-US"/>
              <a:pPr/>
              <a:t>70</a:t>
            </a:fld>
            <a:endParaRPr lang="en-GB" altLang="en-US"/>
          </a:p>
        </p:txBody>
      </p:sp>
    </p:spTree>
    <p:extLst>
      <p:ext uri="{BB962C8B-B14F-4D97-AF65-F5344CB8AC3E}">
        <p14:creationId xmlns:p14="http://schemas.microsoft.com/office/powerpoint/2010/main" val="2505357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endParaRPr lang="en-GB">
              <a:cs typeface="Calibri"/>
            </a:endParaRPr>
          </a:p>
        </p:txBody>
      </p:sp>
      <p:sp>
        <p:nvSpPr>
          <p:cNvPr id="4" name="Slide Number Placeholder 3"/>
          <p:cNvSpPr>
            <a:spLocks noGrp="1"/>
          </p:cNvSpPr>
          <p:nvPr>
            <p:ph type="sldNum" sz="quarter" idx="5"/>
          </p:nvPr>
        </p:nvSpPr>
        <p:spPr/>
        <p:txBody>
          <a:bodyPr/>
          <a:lstStyle/>
          <a:p>
            <a:fld id="{B69FF9C9-5A25-40EF-89F7-C94D7E2A353D}" type="slidenum">
              <a:rPr lang="en-GB" altLang="en-US"/>
              <a:pPr/>
              <a:t>10</a:t>
            </a:fld>
            <a:endParaRPr lang="en-GB" altLang="en-US"/>
          </a:p>
        </p:txBody>
      </p:sp>
    </p:spTree>
    <p:extLst>
      <p:ext uri="{BB962C8B-B14F-4D97-AF65-F5344CB8AC3E}">
        <p14:creationId xmlns:p14="http://schemas.microsoft.com/office/powerpoint/2010/main" val="5550712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endParaRPr lang="en-GB" dirty="0">
              <a:cs typeface="Calibri"/>
            </a:endParaRPr>
          </a:p>
        </p:txBody>
      </p:sp>
      <p:sp>
        <p:nvSpPr>
          <p:cNvPr id="4" name="Slide Number Placeholder 3"/>
          <p:cNvSpPr>
            <a:spLocks noGrp="1"/>
          </p:cNvSpPr>
          <p:nvPr>
            <p:ph type="sldNum" sz="quarter" idx="5"/>
          </p:nvPr>
        </p:nvSpPr>
        <p:spPr/>
        <p:txBody>
          <a:bodyPr/>
          <a:lstStyle/>
          <a:p>
            <a:fld id="{B69FF9C9-5A25-40EF-89F7-C94D7E2A353D}" type="slidenum">
              <a:rPr lang="en-GB" altLang="en-US"/>
              <a:pPr/>
              <a:t>71</a:t>
            </a:fld>
            <a:endParaRPr lang="en-GB" altLang="en-US"/>
          </a:p>
        </p:txBody>
      </p:sp>
    </p:spTree>
    <p:extLst>
      <p:ext uri="{BB962C8B-B14F-4D97-AF65-F5344CB8AC3E}">
        <p14:creationId xmlns:p14="http://schemas.microsoft.com/office/powerpoint/2010/main" val="39921140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endParaRPr lang="en-GB" dirty="0">
              <a:cs typeface="Calibri"/>
            </a:endParaRPr>
          </a:p>
        </p:txBody>
      </p:sp>
      <p:sp>
        <p:nvSpPr>
          <p:cNvPr id="4" name="Slide Number Placeholder 3"/>
          <p:cNvSpPr>
            <a:spLocks noGrp="1"/>
          </p:cNvSpPr>
          <p:nvPr>
            <p:ph type="sldNum" sz="quarter" idx="5"/>
          </p:nvPr>
        </p:nvSpPr>
        <p:spPr/>
        <p:txBody>
          <a:bodyPr/>
          <a:lstStyle/>
          <a:p>
            <a:fld id="{B69FF9C9-5A25-40EF-89F7-C94D7E2A353D}" type="slidenum">
              <a:rPr lang="en-GB" altLang="en-US"/>
              <a:pPr/>
              <a:t>72</a:t>
            </a:fld>
            <a:endParaRPr lang="en-GB" altLang="en-US"/>
          </a:p>
        </p:txBody>
      </p:sp>
    </p:spTree>
    <p:extLst>
      <p:ext uri="{BB962C8B-B14F-4D97-AF65-F5344CB8AC3E}">
        <p14:creationId xmlns:p14="http://schemas.microsoft.com/office/powerpoint/2010/main" val="31112648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endParaRPr lang="en-GB" dirty="0">
              <a:cs typeface="Calibri"/>
            </a:endParaRPr>
          </a:p>
        </p:txBody>
      </p:sp>
      <p:sp>
        <p:nvSpPr>
          <p:cNvPr id="4" name="Slide Number Placeholder 3"/>
          <p:cNvSpPr>
            <a:spLocks noGrp="1"/>
          </p:cNvSpPr>
          <p:nvPr>
            <p:ph type="sldNum" sz="quarter" idx="5"/>
          </p:nvPr>
        </p:nvSpPr>
        <p:spPr/>
        <p:txBody>
          <a:bodyPr/>
          <a:lstStyle/>
          <a:p>
            <a:fld id="{B69FF9C9-5A25-40EF-89F7-C94D7E2A353D}" type="slidenum">
              <a:rPr lang="en-GB" altLang="en-US"/>
              <a:pPr/>
              <a:t>73</a:t>
            </a:fld>
            <a:endParaRPr lang="en-GB" altLang="en-US"/>
          </a:p>
        </p:txBody>
      </p:sp>
    </p:spTree>
    <p:extLst>
      <p:ext uri="{BB962C8B-B14F-4D97-AF65-F5344CB8AC3E}">
        <p14:creationId xmlns:p14="http://schemas.microsoft.com/office/powerpoint/2010/main" val="10073777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endParaRPr lang="en-GB" dirty="0">
              <a:cs typeface="Calibri"/>
            </a:endParaRPr>
          </a:p>
        </p:txBody>
      </p:sp>
      <p:sp>
        <p:nvSpPr>
          <p:cNvPr id="4" name="Slide Number Placeholder 3"/>
          <p:cNvSpPr>
            <a:spLocks noGrp="1"/>
          </p:cNvSpPr>
          <p:nvPr>
            <p:ph type="sldNum" sz="quarter" idx="5"/>
          </p:nvPr>
        </p:nvSpPr>
        <p:spPr/>
        <p:txBody>
          <a:bodyPr/>
          <a:lstStyle/>
          <a:p>
            <a:fld id="{B69FF9C9-5A25-40EF-89F7-C94D7E2A353D}" type="slidenum">
              <a:rPr lang="en-GB" altLang="en-US"/>
              <a:pPr/>
              <a:t>74</a:t>
            </a:fld>
            <a:endParaRPr lang="en-GB" altLang="en-US"/>
          </a:p>
        </p:txBody>
      </p:sp>
    </p:spTree>
    <p:extLst>
      <p:ext uri="{BB962C8B-B14F-4D97-AF65-F5344CB8AC3E}">
        <p14:creationId xmlns:p14="http://schemas.microsoft.com/office/powerpoint/2010/main" val="28460916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endParaRPr lang="en-GB" dirty="0">
              <a:cs typeface="Calibri"/>
            </a:endParaRPr>
          </a:p>
        </p:txBody>
      </p:sp>
      <p:sp>
        <p:nvSpPr>
          <p:cNvPr id="4" name="Slide Number Placeholder 3"/>
          <p:cNvSpPr>
            <a:spLocks noGrp="1"/>
          </p:cNvSpPr>
          <p:nvPr>
            <p:ph type="sldNum" sz="quarter" idx="5"/>
          </p:nvPr>
        </p:nvSpPr>
        <p:spPr/>
        <p:txBody>
          <a:bodyPr/>
          <a:lstStyle/>
          <a:p>
            <a:fld id="{B69FF9C9-5A25-40EF-89F7-C94D7E2A353D}" type="slidenum">
              <a:rPr lang="en-GB" altLang="en-US"/>
              <a:pPr/>
              <a:t>75</a:t>
            </a:fld>
            <a:endParaRPr lang="en-GB" altLang="en-US"/>
          </a:p>
        </p:txBody>
      </p:sp>
    </p:spTree>
    <p:extLst>
      <p:ext uri="{BB962C8B-B14F-4D97-AF65-F5344CB8AC3E}">
        <p14:creationId xmlns:p14="http://schemas.microsoft.com/office/powerpoint/2010/main" val="36841552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endParaRPr lang="en-GB" dirty="0">
              <a:cs typeface="Calibri"/>
            </a:endParaRPr>
          </a:p>
        </p:txBody>
      </p:sp>
      <p:sp>
        <p:nvSpPr>
          <p:cNvPr id="4" name="Slide Number Placeholder 3"/>
          <p:cNvSpPr>
            <a:spLocks noGrp="1"/>
          </p:cNvSpPr>
          <p:nvPr>
            <p:ph type="sldNum" sz="quarter" idx="5"/>
          </p:nvPr>
        </p:nvSpPr>
        <p:spPr/>
        <p:txBody>
          <a:bodyPr/>
          <a:lstStyle/>
          <a:p>
            <a:fld id="{B69FF9C9-5A25-40EF-89F7-C94D7E2A353D}" type="slidenum">
              <a:rPr lang="en-GB" altLang="en-US"/>
              <a:pPr/>
              <a:t>76</a:t>
            </a:fld>
            <a:endParaRPr lang="en-GB" altLang="en-US"/>
          </a:p>
        </p:txBody>
      </p:sp>
    </p:spTree>
    <p:extLst>
      <p:ext uri="{BB962C8B-B14F-4D97-AF65-F5344CB8AC3E}">
        <p14:creationId xmlns:p14="http://schemas.microsoft.com/office/powerpoint/2010/main" val="26096018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endParaRPr lang="en-GB" dirty="0">
              <a:cs typeface="Calibri"/>
            </a:endParaRPr>
          </a:p>
        </p:txBody>
      </p:sp>
      <p:sp>
        <p:nvSpPr>
          <p:cNvPr id="4" name="Slide Number Placeholder 3"/>
          <p:cNvSpPr>
            <a:spLocks noGrp="1"/>
          </p:cNvSpPr>
          <p:nvPr>
            <p:ph type="sldNum" sz="quarter" idx="5"/>
          </p:nvPr>
        </p:nvSpPr>
        <p:spPr/>
        <p:txBody>
          <a:bodyPr/>
          <a:lstStyle/>
          <a:p>
            <a:fld id="{B69FF9C9-5A25-40EF-89F7-C94D7E2A353D}" type="slidenum">
              <a:rPr lang="en-GB" altLang="en-US"/>
              <a:pPr/>
              <a:t>77</a:t>
            </a:fld>
            <a:endParaRPr lang="en-GB" altLang="en-US"/>
          </a:p>
        </p:txBody>
      </p:sp>
    </p:spTree>
    <p:extLst>
      <p:ext uri="{BB962C8B-B14F-4D97-AF65-F5344CB8AC3E}">
        <p14:creationId xmlns:p14="http://schemas.microsoft.com/office/powerpoint/2010/main" val="30231158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endParaRPr lang="en-GB" dirty="0">
              <a:cs typeface="Calibri"/>
            </a:endParaRPr>
          </a:p>
        </p:txBody>
      </p:sp>
      <p:sp>
        <p:nvSpPr>
          <p:cNvPr id="4" name="Slide Number Placeholder 3"/>
          <p:cNvSpPr>
            <a:spLocks noGrp="1"/>
          </p:cNvSpPr>
          <p:nvPr>
            <p:ph type="sldNum" sz="quarter" idx="5"/>
          </p:nvPr>
        </p:nvSpPr>
        <p:spPr/>
        <p:txBody>
          <a:bodyPr/>
          <a:lstStyle/>
          <a:p>
            <a:fld id="{B69FF9C9-5A25-40EF-89F7-C94D7E2A353D}" type="slidenum">
              <a:rPr lang="en-GB" altLang="en-US"/>
              <a:pPr/>
              <a:t>78</a:t>
            </a:fld>
            <a:endParaRPr lang="en-GB" altLang="en-US"/>
          </a:p>
        </p:txBody>
      </p:sp>
    </p:spTree>
    <p:extLst>
      <p:ext uri="{BB962C8B-B14F-4D97-AF65-F5344CB8AC3E}">
        <p14:creationId xmlns:p14="http://schemas.microsoft.com/office/powerpoint/2010/main" val="16107899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endParaRPr lang="en-GB" dirty="0">
              <a:cs typeface="Calibri"/>
            </a:endParaRPr>
          </a:p>
        </p:txBody>
      </p:sp>
      <p:sp>
        <p:nvSpPr>
          <p:cNvPr id="4" name="Slide Number Placeholder 3"/>
          <p:cNvSpPr>
            <a:spLocks noGrp="1"/>
          </p:cNvSpPr>
          <p:nvPr>
            <p:ph type="sldNum" sz="quarter" idx="5"/>
          </p:nvPr>
        </p:nvSpPr>
        <p:spPr/>
        <p:txBody>
          <a:bodyPr/>
          <a:lstStyle/>
          <a:p>
            <a:fld id="{B69FF9C9-5A25-40EF-89F7-C94D7E2A353D}" type="slidenum">
              <a:rPr lang="en-GB" altLang="en-US"/>
              <a:pPr/>
              <a:t>79</a:t>
            </a:fld>
            <a:endParaRPr lang="en-GB" altLang="en-US"/>
          </a:p>
        </p:txBody>
      </p:sp>
    </p:spTree>
    <p:extLst>
      <p:ext uri="{BB962C8B-B14F-4D97-AF65-F5344CB8AC3E}">
        <p14:creationId xmlns:p14="http://schemas.microsoft.com/office/powerpoint/2010/main" val="20857826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endParaRPr lang="en-GB" dirty="0">
              <a:cs typeface="Calibri"/>
            </a:endParaRPr>
          </a:p>
        </p:txBody>
      </p:sp>
      <p:sp>
        <p:nvSpPr>
          <p:cNvPr id="4" name="Slide Number Placeholder 3"/>
          <p:cNvSpPr>
            <a:spLocks noGrp="1"/>
          </p:cNvSpPr>
          <p:nvPr>
            <p:ph type="sldNum" sz="quarter" idx="5"/>
          </p:nvPr>
        </p:nvSpPr>
        <p:spPr/>
        <p:txBody>
          <a:bodyPr/>
          <a:lstStyle/>
          <a:p>
            <a:fld id="{B69FF9C9-5A25-40EF-89F7-C94D7E2A353D}" type="slidenum">
              <a:rPr lang="en-GB" altLang="en-US"/>
              <a:pPr/>
              <a:t>80</a:t>
            </a:fld>
            <a:endParaRPr lang="en-GB" altLang="en-US"/>
          </a:p>
        </p:txBody>
      </p:sp>
    </p:spTree>
    <p:extLst>
      <p:ext uri="{BB962C8B-B14F-4D97-AF65-F5344CB8AC3E}">
        <p14:creationId xmlns:p14="http://schemas.microsoft.com/office/powerpoint/2010/main" val="3437732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endParaRPr lang="en-GB">
              <a:cs typeface="Calibri"/>
            </a:endParaRPr>
          </a:p>
        </p:txBody>
      </p:sp>
      <p:sp>
        <p:nvSpPr>
          <p:cNvPr id="4" name="Slide Number Placeholder 3"/>
          <p:cNvSpPr>
            <a:spLocks noGrp="1"/>
          </p:cNvSpPr>
          <p:nvPr>
            <p:ph type="sldNum" sz="quarter" idx="5"/>
          </p:nvPr>
        </p:nvSpPr>
        <p:spPr/>
        <p:txBody>
          <a:bodyPr/>
          <a:lstStyle/>
          <a:p>
            <a:fld id="{B69FF9C9-5A25-40EF-89F7-C94D7E2A353D}" type="slidenum">
              <a:rPr lang="en-GB" altLang="en-US"/>
              <a:pPr/>
              <a:t>14</a:t>
            </a:fld>
            <a:endParaRPr lang="en-GB" altLang="en-US"/>
          </a:p>
        </p:txBody>
      </p:sp>
    </p:spTree>
    <p:extLst>
      <p:ext uri="{BB962C8B-B14F-4D97-AF65-F5344CB8AC3E}">
        <p14:creationId xmlns:p14="http://schemas.microsoft.com/office/powerpoint/2010/main" val="33282038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endParaRPr lang="en-GB" dirty="0">
              <a:cs typeface="Calibri"/>
            </a:endParaRPr>
          </a:p>
        </p:txBody>
      </p:sp>
      <p:sp>
        <p:nvSpPr>
          <p:cNvPr id="4" name="Slide Number Placeholder 3"/>
          <p:cNvSpPr>
            <a:spLocks noGrp="1"/>
          </p:cNvSpPr>
          <p:nvPr>
            <p:ph type="sldNum" sz="quarter" idx="5"/>
          </p:nvPr>
        </p:nvSpPr>
        <p:spPr/>
        <p:txBody>
          <a:bodyPr/>
          <a:lstStyle/>
          <a:p>
            <a:fld id="{B69FF9C9-5A25-40EF-89F7-C94D7E2A353D}" type="slidenum">
              <a:rPr lang="en-GB" altLang="en-US"/>
              <a:pPr/>
              <a:t>81</a:t>
            </a:fld>
            <a:endParaRPr lang="en-GB" altLang="en-US"/>
          </a:p>
        </p:txBody>
      </p:sp>
    </p:spTree>
    <p:extLst>
      <p:ext uri="{BB962C8B-B14F-4D97-AF65-F5344CB8AC3E}">
        <p14:creationId xmlns:p14="http://schemas.microsoft.com/office/powerpoint/2010/main" val="14510090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endParaRPr lang="en-GB" dirty="0">
              <a:cs typeface="Calibri"/>
            </a:endParaRPr>
          </a:p>
        </p:txBody>
      </p:sp>
      <p:sp>
        <p:nvSpPr>
          <p:cNvPr id="4" name="Slide Number Placeholder 3"/>
          <p:cNvSpPr>
            <a:spLocks noGrp="1"/>
          </p:cNvSpPr>
          <p:nvPr>
            <p:ph type="sldNum" sz="quarter" idx="5"/>
          </p:nvPr>
        </p:nvSpPr>
        <p:spPr/>
        <p:txBody>
          <a:bodyPr/>
          <a:lstStyle/>
          <a:p>
            <a:fld id="{B69FF9C9-5A25-40EF-89F7-C94D7E2A353D}" type="slidenum">
              <a:rPr lang="en-GB" altLang="en-US"/>
              <a:pPr/>
              <a:t>82</a:t>
            </a:fld>
            <a:endParaRPr lang="en-GB" altLang="en-US"/>
          </a:p>
        </p:txBody>
      </p:sp>
    </p:spTree>
    <p:extLst>
      <p:ext uri="{BB962C8B-B14F-4D97-AF65-F5344CB8AC3E}">
        <p14:creationId xmlns:p14="http://schemas.microsoft.com/office/powerpoint/2010/main" val="24486191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cs typeface="Calibri"/>
            </a:endParaRPr>
          </a:p>
        </p:txBody>
      </p:sp>
      <p:sp>
        <p:nvSpPr>
          <p:cNvPr id="4" name="Slide Number Placeholder 3"/>
          <p:cNvSpPr>
            <a:spLocks noGrp="1"/>
          </p:cNvSpPr>
          <p:nvPr>
            <p:ph type="sldNum" sz="quarter" idx="5"/>
          </p:nvPr>
        </p:nvSpPr>
        <p:spPr/>
        <p:txBody>
          <a:bodyPr/>
          <a:lstStyle/>
          <a:p>
            <a:fld id="{B69FF9C9-5A25-40EF-89F7-C94D7E2A353D}" type="slidenum">
              <a:rPr lang="en-GB" altLang="en-US"/>
              <a:pPr/>
              <a:t>83</a:t>
            </a:fld>
            <a:endParaRPr lang="en-GB" altLang="en-US"/>
          </a:p>
        </p:txBody>
      </p:sp>
    </p:spTree>
    <p:extLst>
      <p:ext uri="{BB962C8B-B14F-4D97-AF65-F5344CB8AC3E}">
        <p14:creationId xmlns:p14="http://schemas.microsoft.com/office/powerpoint/2010/main" val="40605413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cs typeface="Calibri"/>
            </a:endParaRPr>
          </a:p>
        </p:txBody>
      </p:sp>
      <p:sp>
        <p:nvSpPr>
          <p:cNvPr id="4" name="Slide Number Placeholder 3"/>
          <p:cNvSpPr>
            <a:spLocks noGrp="1"/>
          </p:cNvSpPr>
          <p:nvPr>
            <p:ph type="sldNum" sz="quarter" idx="5"/>
          </p:nvPr>
        </p:nvSpPr>
        <p:spPr/>
        <p:txBody>
          <a:bodyPr/>
          <a:lstStyle/>
          <a:p>
            <a:fld id="{B69FF9C9-5A25-40EF-89F7-C94D7E2A353D}" type="slidenum">
              <a:rPr lang="en-GB" altLang="en-US"/>
              <a:pPr/>
              <a:t>84</a:t>
            </a:fld>
            <a:endParaRPr lang="en-GB" altLang="en-US"/>
          </a:p>
        </p:txBody>
      </p:sp>
    </p:spTree>
    <p:extLst>
      <p:ext uri="{BB962C8B-B14F-4D97-AF65-F5344CB8AC3E}">
        <p14:creationId xmlns:p14="http://schemas.microsoft.com/office/powerpoint/2010/main" val="8345160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cs typeface="Calibri"/>
            </a:endParaRPr>
          </a:p>
        </p:txBody>
      </p:sp>
      <p:sp>
        <p:nvSpPr>
          <p:cNvPr id="4" name="Slide Number Placeholder 3"/>
          <p:cNvSpPr>
            <a:spLocks noGrp="1"/>
          </p:cNvSpPr>
          <p:nvPr>
            <p:ph type="sldNum" sz="quarter" idx="5"/>
          </p:nvPr>
        </p:nvSpPr>
        <p:spPr/>
        <p:txBody>
          <a:bodyPr/>
          <a:lstStyle/>
          <a:p>
            <a:fld id="{B69FF9C9-5A25-40EF-89F7-C94D7E2A353D}" type="slidenum">
              <a:rPr lang="en-GB" altLang="en-US"/>
              <a:pPr/>
              <a:t>85</a:t>
            </a:fld>
            <a:endParaRPr lang="en-GB" altLang="en-US"/>
          </a:p>
        </p:txBody>
      </p:sp>
    </p:spTree>
    <p:extLst>
      <p:ext uri="{BB962C8B-B14F-4D97-AF65-F5344CB8AC3E}">
        <p14:creationId xmlns:p14="http://schemas.microsoft.com/office/powerpoint/2010/main" val="16705688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cs typeface="Calibri"/>
            </a:endParaRPr>
          </a:p>
        </p:txBody>
      </p:sp>
      <p:sp>
        <p:nvSpPr>
          <p:cNvPr id="4" name="Slide Number Placeholder 3"/>
          <p:cNvSpPr>
            <a:spLocks noGrp="1"/>
          </p:cNvSpPr>
          <p:nvPr>
            <p:ph type="sldNum" sz="quarter" idx="5"/>
          </p:nvPr>
        </p:nvSpPr>
        <p:spPr/>
        <p:txBody>
          <a:bodyPr/>
          <a:lstStyle/>
          <a:p>
            <a:fld id="{B69FF9C9-5A25-40EF-89F7-C94D7E2A353D}" type="slidenum">
              <a:rPr lang="en-GB" altLang="en-US"/>
              <a:pPr/>
              <a:t>86</a:t>
            </a:fld>
            <a:endParaRPr lang="en-GB" altLang="en-US"/>
          </a:p>
        </p:txBody>
      </p:sp>
    </p:spTree>
    <p:extLst>
      <p:ext uri="{BB962C8B-B14F-4D97-AF65-F5344CB8AC3E}">
        <p14:creationId xmlns:p14="http://schemas.microsoft.com/office/powerpoint/2010/main" val="6166816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GB" dirty="0"/>
              <a:t>Participants all understood this page, recognising that it meant they had successfully submitted the report of action.</a:t>
            </a:r>
            <a:endParaRPr lang="en-US" dirty="0"/>
          </a:p>
          <a:p>
            <a:pPr>
              <a:lnSpc>
                <a:spcPct val="90000"/>
              </a:lnSpc>
              <a:spcBef>
                <a:spcPts val="1000"/>
              </a:spcBef>
            </a:pPr>
            <a:r>
              <a:rPr lang="en-GB" dirty="0"/>
              <a:t>They were also clear that, should NE have any queries, they may come back to them. </a:t>
            </a:r>
            <a:endParaRPr lang="en-US" dirty="0"/>
          </a:p>
          <a:p>
            <a:pPr>
              <a:lnSpc>
                <a:spcPct val="90000"/>
              </a:lnSpc>
              <a:spcBef>
                <a:spcPts val="1000"/>
              </a:spcBef>
            </a:pPr>
            <a:r>
              <a:rPr lang="en-GB" dirty="0"/>
              <a:t>However, one participant spoke about having never had any follow up in the past from Natural England to let them know whether or not the licence was closed. This remained a lingering cause of anxiety, since they felt it had legal ramifications (P4).</a:t>
            </a:r>
            <a:endParaRPr lang="en-US" dirty="0"/>
          </a:p>
          <a:p>
            <a:pPr>
              <a:lnSpc>
                <a:spcPct val="90000"/>
              </a:lnSpc>
              <a:spcBef>
                <a:spcPts val="1000"/>
              </a:spcBef>
            </a:pPr>
            <a:r>
              <a:rPr lang="en-GB" dirty="0"/>
              <a:t>One participant expected that NE would follow up this new online process with an email confirming their licence was closed (P1).</a:t>
            </a:r>
            <a:endParaRPr lang="en-GB" dirty="0">
              <a:cs typeface="Calibri"/>
            </a:endParaRPr>
          </a:p>
          <a:p>
            <a:endParaRPr lang="en-GB" dirty="0">
              <a:cs typeface="Calibri"/>
            </a:endParaRPr>
          </a:p>
        </p:txBody>
      </p:sp>
      <p:sp>
        <p:nvSpPr>
          <p:cNvPr id="4" name="Slide Number Placeholder 3"/>
          <p:cNvSpPr>
            <a:spLocks noGrp="1"/>
          </p:cNvSpPr>
          <p:nvPr>
            <p:ph type="sldNum" sz="quarter" idx="5"/>
          </p:nvPr>
        </p:nvSpPr>
        <p:spPr/>
        <p:txBody>
          <a:bodyPr/>
          <a:lstStyle/>
          <a:p>
            <a:fld id="{B69FF9C9-5A25-40EF-89F7-C94D7E2A353D}" type="slidenum">
              <a:rPr lang="en-GB" altLang="en-US"/>
              <a:pPr/>
              <a:t>87</a:t>
            </a:fld>
            <a:endParaRPr lang="en-GB" altLang="en-US"/>
          </a:p>
        </p:txBody>
      </p:sp>
    </p:spTree>
    <p:extLst>
      <p:ext uri="{BB962C8B-B14F-4D97-AF65-F5344CB8AC3E}">
        <p14:creationId xmlns:p14="http://schemas.microsoft.com/office/powerpoint/2010/main" val="37802529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cs typeface="Calibri"/>
            </a:endParaRPr>
          </a:p>
        </p:txBody>
      </p:sp>
      <p:sp>
        <p:nvSpPr>
          <p:cNvPr id="4" name="Slide Number Placeholder 3"/>
          <p:cNvSpPr>
            <a:spLocks noGrp="1"/>
          </p:cNvSpPr>
          <p:nvPr>
            <p:ph type="sldNum" sz="quarter" idx="5"/>
          </p:nvPr>
        </p:nvSpPr>
        <p:spPr/>
        <p:txBody>
          <a:bodyPr/>
          <a:lstStyle/>
          <a:p>
            <a:fld id="{B69FF9C9-5A25-40EF-89F7-C94D7E2A353D}" type="slidenum">
              <a:rPr lang="en-GB" altLang="en-US"/>
              <a:pPr/>
              <a:t>88</a:t>
            </a:fld>
            <a:endParaRPr lang="en-GB" altLang="en-US"/>
          </a:p>
        </p:txBody>
      </p:sp>
    </p:spTree>
    <p:extLst>
      <p:ext uri="{BB962C8B-B14F-4D97-AF65-F5344CB8AC3E}">
        <p14:creationId xmlns:p14="http://schemas.microsoft.com/office/powerpoint/2010/main" val="643284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endParaRPr lang="en-GB">
              <a:cs typeface="Calibri"/>
            </a:endParaRPr>
          </a:p>
        </p:txBody>
      </p:sp>
      <p:sp>
        <p:nvSpPr>
          <p:cNvPr id="4" name="Slide Number Placeholder 3"/>
          <p:cNvSpPr>
            <a:spLocks noGrp="1"/>
          </p:cNvSpPr>
          <p:nvPr>
            <p:ph type="sldNum" sz="quarter" idx="5"/>
          </p:nvPr>
        </p:nvSpPr>
        <p:spPr/>
        <p:txBody>
          <a:bodyPr/>
          <a:lstStyle/>
          <a:p>
            <a:fld id="{B69FF9C9-5A25-40EF-89F7-C94D7E2A353D}" type="slidenum">
              <a:rPr lang="en-GB" altLang="en-US"/>
              <a:pPr/>
              <a:t>15</a:t>
            </a:fld>
            <a:endParaRPr lang="en-GB" altLang="en-US"/>
          </a:p>
        </p:txBody>
      </p:sp>
    </p:spTree>
    <p:extLst>
      <p:ext uri="{BB962C8B-B14F-4D97-AF65-F5344CB8AC3E}">
        <p14:creationId xmlns:p14="http://schemas.microsoft.com/office/powerpoint/2010/main" val="4275938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endParaRPr lang="en-GB">
              <a:cs typeface="Calibri"/>
            </a:endParaRPr>
          </a:p>
        </p:txBody>
      </p:sp>
      <p:sp>
        <p:nvSpPr>
          <p:cNvPr id="4" name="Slide Number Placeholder 3"/>
          <p:cNvSpPr>
            <a:spLocks noGrp="1"/>
          </p:cNvSpPr>
          <p:nvPr>
            <p:ph type="sldNum" sz="quarter" idx="5"/>
          </p:nvPr>
        </p:nvSpPr>
        <p:spPr/>
        <p:txBody>
          <a:bodyPr/>
          <a:lstStyle/>
          <a:p>
            <a:fld id="{B69FF9C9-5A25-40EF-89F7-C94D7E2A353D}" type="slidenum">
              <a:rPr lang="en-GB" altLang="en-US"/>
              <a:pPr/>
              <a:t>16</a:t>
            </a:fld>
            <a:endParaRPr lang="en-GB" altLang="en-US"/>
          </a:p>
        </p:txBody>
      </p:sp>
    </p:spTree>
    <p:extLst>
      <p:ext uri="{BB962C8B-B14F-4D97-AF65-F5344CB8AC3E}">
        <p14:creationId xmlns:p14="http://schemas.microsoft.com/office/powerpoint/2010/main" val="1583791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endParaRPr lang="en-GB">
              <a:cs typeface="Calibri"/>
            </a:endParaRPr>
          </a:p>
        </p:txBody>
      </p:sp>
      <p:sp>
        <p:nvSpPr>
          <p:cNvPr id="4" name="Slide Number Placeholder 3"/>
          <p:cNvSpPr>
            <a:spLocks noGrp="1"/>
          </p:cNvSpPr>
          <p:nvPr>
            <p:ph type="sldNum" sz="quarter" idx="5"/>
          </p:nvPr>
        </p:nvSpPr>
        <p:spPr/>
        <p:txBody>
          <a:bodyPr/>
          <a:lstStyle/>
          <a:p>
            <a:fld id="{B69FF9C9-5A25-40EF-89F7-C94D7E2A353D}" type="slidenum">
              <a:rPr lang="en-GB" altLang="en-US"/>
              <a:pPr/>
              <a:t>18</a:t>
            </a:fld>
            <a:endParaRPr lang="en-GB" altLang="en-US"/>
          </a:p>
        </p:txBody>
      </p:sp>
    </p:spTree>
    <p:extLst>
      <p:ext uri="{BB962C8B-B14F-4D97-AF65-F5344CB8AC3E}">
        <p14:creationId xmlns:p14="http://schemas.microsoft.com/office/powerpoint/2010/main" val="3021207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endParaRPr lang="en-GB">
              <a:cs typeface="Calibri"/>
            </a:endParaRPr>
          </a:p>
        </p:txBody>
      </p:sp>
      <p:sp>
        <p:nvSpPr>
          <p:cNvPr id="4" name="Slide Number Placeholder 3"/>
          <p:cNvSpPr>
            <a:spLocks noGrp="1"/>
          </p:cNvSpPr>
          <p:nvPr>
            <p:ph type="sldNum" sz="quarter" idx="5"/>
          </p:nvPr>
        </p:nvSpPr>
        <p:spPr/>
        <p:txBody>
          <a:bodyPr/>
          <a:lstStyle/>
          <a:p>
            <a:fld id="{B69FF9C9-5A25-40EF-89F7-C94D7E2A353D}" type="slidenum">
              <a:rPr lang="en-GB" altLang="en-US"/>
              <a:pPr/>
              <a:t>19</a:t>
            </a:fld>
            <a:endParaRPr lang="en-GB" altLang="en-US"/>
          </a:p>
        </p:txBody>
      </p:sp>
    </p:spTree>
    <p:extLst>
      <p:ext uri="{BB962C8B-B14F-4D97-AF65-F5344CB8AC3E}">
        <p14:creationId xmlns:p14="http://schemas.microsoft.com/office/powerpoint/2010/main" val="22200172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 Green">
    <p:spTree>
      <p:nvGrpSpPr>
        <p:cNvPr id="1" name=""/>
        <p:cNvGrpSpPr/>
        <p:nvPr/>
      </p:nvGrpSpPr>
      <p:grpSpPr>
        <a:xfrm>
          <a:off x="0" y="0"/>
          <a:ext cx="0" cy="0"/>
          <a:chOff x="0" y="0"/>
          <a:chExt cx="0" cy="0"/>
        </a:xfrm>
      </p:grpSpPr>
      <p:pic>
        <p:nvPicPr>
          <p:cNvPr id="4" name="Picture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175" y="0"/>
            <a:ext cx="913765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431800" y="1625604"/>
            <a:ext cx="6081104" cy="911621"/>
          </a:xfrm>
        </p:spPr>
        <p:txBody>
          <a:bodyPr anchor="b"/>
          <a:lstStyle>
            <a:lvl1pPr algn="l">
              <a:defRPr sz="4200">
                <a:solidFill>
                  <a:schemeClr val="bg1"/>
                </a:solidFill>
              </a:defRPr>
            </a:lvl1pPr>
          </a:lstStyle>
          <a:p>
            <a:r>
              <a:rPr lang="en-US"/>
              <a:t>Click to edit Master title style</a:t>
            </a:r>
          </a:p>
        </p:txBody>
      </p:sp>
      <p:sp>
        <p:nvSpPr>
          <p:cNvPr id="3" name="Subtitle 2"/>
          <p:cNvSpPr>
            <a:spLocks noGrp="1"/>
          </p:cNvSpPr>
          <p:nvPr>
            <p:ph type="subTitle" idx="1"/>
          </p:nvPr>
        </p:nvSpPr>
        <p:spPr>
          <a:xfrm>
            <a:off x="431800" y="2606281"/>
            <a:ext cx="6081104" cy="74017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184673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title and Content and Ic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39738" y="1155600"/>
            <a:ext cx="6940800" cy="348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p:nvPr>
        </p:nvSpPr>
        <p:spPr>
          <a:xfrm>
            <a:off x="439743" y="847803"/>
            <a:ext cx="8264525" cy="225185"/>
          </a:xfrm>
        </p:spPr>
        <p:txBody>
          <a:bodyPr/>
          <a:lstStyle>
            <a:lvl1pPr marL="0" indent="0">
              <a:buNone/>
              <a:defRPr sz="2200" b="0"/>
            </a:lvl1pPr>
          </a:lstStyle>
          <a:p>
            <a:pPr lvl="0"/>
            <a:r>
              <a:rPr lang="en-US"/>
              <a:t>Click to edit Master text styles</a:t>
            </a:r>
          </a:p>
        </p:txBody>
      </p:sp>
      <p:sp>
        <p:nvSpPr>
          <p:cNvPr id="5" name="Footer Placeholder 4"/>
          <p:cNvSpPr>
            <a:spLocks noGrp="1"/>
          </p:cNvSpPr>
          <p:nvPr>
            <p:ph type="ftr" sz="quarter" idx="14"/>
          </p:nvPr>
        </p:nvSpPr>
        <p:spPr/>
        <p:txBody>
          <a:bodyPr/>
          <a:lstStyle>
            <a:lvl1pPr>
              <a:defRPr/>
            </a:lvl1pPr>
          </a:lstStyle>
          <a:p>
            <a:pPr>
              <a:defRPr/>
            </a:pPr>
            <a:r>
              <a:rPr lang="en-GB"/>
              <a:t>Text in footer</a:t>
            </a:r>
          </a:p>
        </p:txBody>
      </p:sp>
      <p:sp>
        <p:nvSpPr>
          <p:cNvPr id="6" name="Slide Number Placeholder 5"/>
          <p:cNvSpPr>
            <a:spLocks noGrp="1"/>
          </p:cNvSpPr>
          <p:nvPr>
            <p:ph type="sldNum" sz="quarter" idx="15"/>
          </p:nvPr>
        </p:nvSpPr>
        <p:spPr/>
        <p:txBody>
          <a:bodyPr/>
          <a:lstStyle>
            <a:lvl1pPr>
              <a:defRPr/>
            </a:lvl1pPr>
          </a:lstStyle>
          <a:p>
            <a:fld id="{9F01E2A4-DED3-4C06-AD5E-FD79FDF5DCD5}" type="slidenum">
              <a:rPr lang="en-GB" altLang="en-US"/>
              <a:pPr/>
              <a:t>‹#›</a:t>
            </a:fld>
            <a:endParaRPr lang="en-GB" altLang="en-US"/>
          </a:p>
        </p:txBody>
      </p:sp>
    </p:spTree>
    <p:extLst>
      <p:ext uri="{BB962C8B-B14F-4D97-AF65-F5344CB8AC3E}">
        <p14:creationId xmlns:p14="http://schemas.microsoft.com/office/powerpoint/2010/main" val="2824801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39738" y="1155600"/>
            <a:ext cx="4075112" cy="348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4" y="1155600"/>
            <a:ext cx="4075113" cy="348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lvl1pPr>
              <a:defRPr/>
            </a:lvl1pPr>
          </a:lstStyle>
          <a:p>
            <a:pPr>
              <a:defRPr/>
            </a:pPr>
            <a:r>
              <a:rPr lang="en-GB"/>
              <a:t>Text in footer</a:t>
            </a:r>
          </a:p>
        </p:txBody>
      </p:sp>
      <p:sp>
        <p:nvSpPr>
          <p:cNvPr id="6" name="Slide Number Placeholder 5"/>
          <p:cNvSpPr>
            <a:spLocks noGrp="1"/>
          </p:cNvSpPr>
          <p:nvPr>
            <p:ph type="sldNum" sz="quarter" idx="11"/>
          </p:nvPr>
        </p:nvSpPr>
        <p:spPr/>
        <p:txBody>
          <a:bodyPr/>
          <a:lstStyle>
            <a:lvl1pPr>
              <a:defRPr/>
            </a:lvl1pPr>
          </a:lstStyle>
          <a:p>
            <a:fld id="{F05364DC-AE92-4067-8B54-95DD27971768}" type="slidenum">
              <a:rPr lang="en-GB" altLang="en-US"/>
              <a:pPr/>
              <a:t>‹#›</a:t>
            </a:fld>
            <a:endParaRPr lang="en-GB" altLang="en-US"/>
          </a:p>
        </p:txBody>
      </p:sp>
    </p:spTree>
    <p:extLst>
      <p:ext uri="{BB962C8B-B14F-4D97-AF65-F5344CB8AC3E}">
        <p14:creationId xmlns:p14="http://schemas.microsoft.com/office/powerpoint/2010/main" val="7052681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39200" y="353922"/>
            <a:ext cx="8265600" cy="362040"/>
          </a:xfrm>
        </p:spPr>
        <p:txBody>
          <a:bodyPr/>
          <a:lstStyle/>
          <a:p>
            <a:r>
              <a:rPr lang="en-US"/>
              <a:t>Click to edit Master title style</a:t>
            </a:r>
          </a:p>
        </p:txBody>
      </p:sp>
      <p:sp>
        <p:nvSpPr>
          <p:cNvPr id="3" name="Text Placeholder 2"/>
          <p:cNvSpPr>
            <a:spLocks noGrp="1"/>
          </p:cNvSpPr>
          <p:nvPr>
            <p:ph type="body" idx="1"/>
          </p:nvPr>
        </p:nvSpPr>
        <p:spPr>
          <a:xfrm>
            <a:off x="439200" y="847800"/>
            <a:ext cx="4039394" cy="224100"/>
          </a:xfrm>
        </p:spPr>
        <p:txBody>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39200" y="1155600"/>
            <a:ext cx="4039394" cy="348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847800"/>
            <a:ext cx="4075650" cy="224100"/>
          </a:xfrm>
        </p:spPr>
        <p:txBody>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1155600"/>
            <a:ext cx="4075650" cy="348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p:cNvSpPr>
            <a:spLocks noGrp="1"/>
          </p:cNvSpPr>
          <p:nvPr>
            <p:ph type="ftr" sz="quarter" idx="10"/>
          </p:nvPr>
        </p:nvSpPr>
        <p:spPr/>
        <p:txBody>
          <a:bodyPr/>
          <a:lstStyle>
            <a:lvl1pPr>
              <a:defRPr/>
            </a:lvl1pPr>
          </a:lstStyle>
          <a:p>
            <a:pPr>
              <a:defRPr/>
            </a:pPr>
            <a:r>
              <a:rPr lang="en-GB"/>
              <a:t>Text in footer</a:t>
            </a:r>
          </a:p>
        </p:txBody>
      </p:sp>
      <p:sp>
        <p:nvSpPr>
          <p:cNvPr id="8" name="Slide Number Placeholder 5"/>
          <p:cNvSpPr>
            <a:spLocks noGrp="1"/>
          </p:cNvSpPr>
          <p:nvPr>
            <p:ph type="sldNum" sz="quarter" idx="11"/>
          </p:nvPr>
        </p:nvSpPr>
        <p:spPr/>
        <p:txBody>
          <a:bodyPr/>
          <a:lstStyle>
            <a:lvl1pPr>
              <a:defRPr/>
            </a:lvl1pPr>
          </a:lstStyle>
          <a:p>
            <a:fld id="{33B76FEC-D8BC-4742-8F0C-AF3E2E65F01C}" type="slidenum">
              <a:rPr lang="en-GB" altLang="en-US"/>
              <a:pPr/>
              <a:t>‹#›</a:t>
            </a:fld>
            <a:endParaRPr lang="en-GB" altLang="en-US"/>
          </a:p>
        </p:txBody>
      </p:sp>
    </p:spTree>
    <p:extLst>
      <p:ext uri="{BB962C8B-B14F-4D97-AF65-F5344CB8AC3E}">
        <p14:creationId xmlns:p14="http://schemas.microsoft.com/office/powerpoint/2010/main" val="686570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Side Bar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39739" y="360272"/>
            <a:ext cx="2592000" cy="324000"/>
          </a:xfrm>
        </p:spPr>
        <p:txBody>
          <a:bodyPr/>
          <a:lstStyle/>
          <a:p>
            <a:r>
              <a:rPr lang="en-US"/>
              <a:t>Click to edit Master title style</a:t>
            </a:r>
          </a:p>
        </p:txBody>
      </p:sp>
      <p:sp>
        <p:nvSpPr>
          <p:cNvPr id="3" name="Content Placeholder 2"/>
          <p:cNvSpPr>
            <a:spLocks noGrp="1"/>
          </p:cNvSpPr>
          <p:nvPr>
            <p:ph sz="half" idx="1"/>
          </p:nvPr>
        </p:nvSpPr>
        <p:spPr>
          <a:xfrm>
            <a:off x="439738" y="1140621"/>
            <a:ext cx="2592000" cy="3488728"/>
          </a:xfrm>
        </p:spPr>
        <p:txBody>
          <a:bodyPr/>
          <a:lstStyle>
            <a:lvl1pPr marL="0" indent="0">
              <a:buNone/>
              <a:defRPr sz="1800"/>
            </a:lvl1pPr>
          </a:lstStyle>
          <a:p>
            <a:pPr lvl="0"/>
            <a:r>
              <a:rPr lang="en-US"/>
              <a:t>Click to edit Master text styles</a:t>
            </a:r>
          </a:p>
        </p:txBody>
      </p:sp>
      <p:sp>
        <p:nvSpPr>
          <p:cNvPr id="4" name="Content Placeholder 3"/>
          <p:cNvSpPr>
            <a:spLocks noGrp="1"/>
          </p:cNvSpPr>
          <p:nvPr>
            <p:ph sz="half" idx="2"/>
          </p:nvPr>
        </p:nvSpPr>
        <p:spPr>
          <a:xfrm>
            <a:off x="3187057" y="357188"/>
            <a:ext cx="5517206" cy="42721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lvl1pPr>
              <a:defRPr/>
            </a:lvl1pPr>
          </a:lstStyle>
          <a:p>
            <a:pPr>
              <a:defRPr/>
            </a:pPr>
            <a:r>
              <a:rPr lang="en-GB"/>
              <a:t>Text in footer</a:t>
            </a:r>
          </a:p>
        </p:txBody>
      </p:sp>
      <p:sp>
        <p:nvSpPr>
          <p:cNvPr id="6" name="Slide Number Placeholder 5"/>
          <p:cNvSpPr>
            <a:spLocks noGrp="1"/>
          </p:cNvSpPr>
          <p:nvPr>
            <p:ph type="sldNum" sz="quarter" idx="11"/>
          </p:nvPr>
        </p:nvSpPr>
        <p:spPr/>
        <p:txBody>
          <a:bodyPr/>
          <a:lstStyle>
            <a:lvl1pPr>
              <a:defRPr/>
            </a:lvl1pPr>
          </a:lstStyle>
          <a:p>
            <a:fld id="{F263DAC8-CA21-4CF4-960C-2FE69031C963}" type="slidenum">
              <a:rPr lang="en-GB" altLang="en-US"/>
              <a:pPr/>
              <a:t>‹#›</a:t>
            </a:fld>
            <a:endParaRPr lang="en-GB" altLang="en-US"/>
          </a:p>
        </p:txBody>
      </p:sp>
    </p:spTree>
    <p:extLst>
      <p:ext uri="{BB962C8B-B14F-4D97-AF65-F5344CB8AC3E}">
        <p14:creationId xmlns:p14="http://schemas.microsoft.com/office/powerpoint/2010/main" val="946548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de Bar Sub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39200" y="359612"/>
            <a:ext cx="2592000" cy="324000"/>
          </a:xfrm>
        </p:spPr>
        <p:txBody>
          <a:bodyPr/>
          <a:lstStyle/>
          <a:p>
            <a:r>
              <a:rPr lang="en-US"/>
              <a:t>Click to edit Master title style</a:t>
            </a:r>
          </a:p>
        </p:txBody>
      </p:sp>
      <p:sp>
        <p:nvSpPr>
          <p:cNvPr id="3" name="Text Placeholder 2"/>
          <p:cNvSpPr>
            <a:spLocks noGrp="1"/>
          </p:cNvSpPr>
          <p:nvPr>
            <p:ph type="body" idx="1"/>
          </p:nvPr>
        </p:nvSpPr>
        <p:spPr>
          <a:xfrm>
            <a:off x="439200" y="847800"/>
            <a:ext cx="2592000" cy="224100"/>
          </a:xfrm>
        </p:spPr>
        <p:txBody>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39200" y="1155600"/>
            <a:ext cx="2592000" cy="3501628"/>
          </a:xfrm>
        </p:spPr>
        <p:txBody>
          <a:bodyPr/>
          <a:lstStyle>
            <a:lvl1pPr marL="0" indent="0">
              <a:buNone/>
              <a:defRPr sz="1800"/>
            </a:lvl1pPr>
            <a:lvl2pPr>
              <a:defRPr b="1"/>
            </a:lvl2pPr>
          </a:lstStyle>
          <a:p>
            <a:pPr lvl="0"/>
            <a:r>
              <a:rPr lang="en-US"/>
              <a:t>Click to edit Master text styles</a:t>
            </a:r>
          </a:p>
        </p:txBody>
      </p:sp>
      <p:sp>
        <p:nvSpPr>
          <p:cNvPr id="6" name="Content Placeholder 5"/>
          <p:cNvSpPr>
            <a:spLocks noGrp="1"/>
          </p:cNvSpPr>
          <p:nvPr>
            <p:ph sz="quarter" idx="4"/>
          </p:nvPr>
        </p:nvSpPr>
        <p:spPr>
          <a:xfrm>
            <a:off x="3181756" y="357189"/>
            <a:ext cx="5523044" cy="4285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p:cNvSpPr>
            <a:spLocks noGrp="1"/>
          </p:cNvSpPr>
          <p:nvPr>
            <p:ph type="ftr" sz="quarter" idx="10"/>
          </p:nvPr>
        </p:nvSpPr>
        <p:spPr/>
        <p:txBody>
          <a:bodyPr/>
          <a:lstStyle>
            <a:lvl1pPr>
              <a:defRPr/>
            </a:lvl1pPr>
          </a:lstStyle>
          <a:p>
            <a:pPr>
              <a:defRPr/>
            </a:pPr>
            <a:r>
              <a:rPr lang="en-GB"/>
              <a:t>Text in footer</a:t>
            </a:r>
          </a:p>
        </p:txBody>
      </p:sp>
      <p:sp>
        <p:nvSpPr>
          <p:cNvPr id="8" name="Slide Number Placeholder 5"/>
          <p:cNvSpPr>
            <a:spLocks noGrp="1"/>
          </p:cNvSpPr>
          <p:nvPr>
            <p:ph type="sldNum" sz="quarter" idx="11"/>
          </p:nvPr>
        </p:nvSpPr>
        <p:spPr/>
        <p:txBody>
          <a:bodyPr/>
          <a:lstStyle>
            <a:lvl1pPr>
              <a:defRPr/>
            </a:lvl1pPr>
          </a:lstStyle>
          <a:p>
            <a:fld id="{CA6BEBF9-C366-4C52-AAA1-486A3A84E239}" type="slidenum">
              <a:rPr lang="en-GB" altLang="en-US"/>
              <a:pPr/>
              <a:t>‹#›</a:t>
            </a:fld>
            <a:endParaRPr lang="en-GB" altLang="en-US"/>
          </a:p>
        </p:txBody>
      </p:sp>
    </p:spTree>
    <p:extLst>
      <p:ext uri="{BB962C8B-B14F-4D97-AF65-F5344CB8AC3E}">
        <p14:creationId xmlns:p14="http://schemas.microsoft.com/office/powerpoint/2010/main" val="28693368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ption and Content">
    <p:spTree>
      <p:nvGrpSpPr>
        <p:cNvPr id="1" name=""/>
        <p:cNvGrpSpPr/>
        <p:nvPr/>
      </p:nvGrpSpPr>
      <p:grpSpPr>
        <a:xfrm>
          <a:off x="0" y="0"/>
          <a:ext cx="0" cy="0"/>
          <a:chOff x="0" y="0"/>
          <a:chExt cx="0" cy="0"/>
        </a:xfrm>
      </p:grpSpPr>
      <p:sp>
        <p:nvSpPr>
          <p:cNvPr id="5" name="Isosceles Triangle 7"/>
          <p:cNvSpPr/>
          <p:nvPr userDrawn="1"/>
        </p:nvSpPr>
        <p:spPr>
          <a:xfrm rot="10800000">
            <a:off x="441325" y="4198938"/>
            <a:ext cx="727075" cy="296862"/>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 name="Content Placeholder 2"/>
          <p:cNvSpPr>
            <a:spLocks noGrp="1"/>
          </p:cNvSpPr>
          <p:nvPr>
            <p:ph sz="half" idx="1"/>
          </p:nvPr>
        </p:nvSpPr>
        <p:spPr>
          <a:xfrm>
            <a:off x="449263" y="357188"/>
            <a:ext cx="2077200" cy="4000500"/>
          </a:xfrm>
          <a:solidFill>
            <a:schemeClr val="tx2"/>
          </a:solidFill>
        </p:spPr>
        <p:txBody>
          <a:bodyPr/>
          <a:lstStyle>
            <a:lvl1pPr marL="0" indent="0">
              <a:buNone/>
              <a:defRPr b="0">
                <a:solidFill>
                  <a:schemeClr val="bg1"/>
                </a:solidFill>
              </a:defRPr>
            </a:lvl1pPr>
          </a:lstStyle>
          <a:p>
            <a:pPr lvl="0"/>
            <a:r>
              <a:rPr lang="en-US"/>
              <a:t>Click to edit Master text styles</a:t>
            </a:r>
          </a:p>
        </p:txBody>
      </p:sp>
      <p:sp>
        <p:nvSpPr>
          <p:cNvPr id="4" name="Content Placeholder 3"/>
          <p:cNvSpPr>
            <a:spLocks noGrp="1"/>
          </p:cNvSpPr>
          <p:nvPr>
            <p:ph sz="half" idx="2"/>
          </p:nvPr>
        </p:nvSpPr>
        <p:spPr>
          <a:xfrm>
            <a:off x="2674621" y="357189"/>
            <a:ext cx="6029642" cy="4271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0"/>
          </p:nvPr>
        </p:nvSpPr>
        <p:spPr/>
        <p:txBody>
          <a:bodyPr/>
          <a:lstStyle>
            <a:lvl1pPr>
              <a:defRPr/>
            </a:lvl1pPr>
          </a:lstStyle>
          <a:p>
            <a:pPr>
              <a:defRPr/>
            </a:pPr>
            <a:r>
              <a:rPr lang="en-GB"/>
              <a:t>Text in footer</a:t>
            </a:r>
          </a:p>
        </p:txBody>
      </p:sp>
      <p:sp>
        <p:nvSpPr>
          <p:cNvPr id="7" name="Slide Number Placeholder 6"/>
          <p:cNvSpPr>
            <a:spLocks noGrp="1"/>
          </p:cNvSpPr>
          <p:nvPr>
            <p:ph type="sldNum" sz="quarter" idx="11"/>
          </p:nvPr>
        </p:nvSpPr>
        <p:spPr/>
        <p:txBody>
          <a:bodyPr/>
          <a:lstStyle>
            <a:lvl1pPr>
              <a:defRPr/>
            </a:lvl1pPr>
          </a:lstStyle>
          <a:p>
            <a:fld id="{801A397B-581E-436F-9C7E-6F70AD9F1619}" type="slidenum">
              <a:rPr lang="en-GB" altLang="en-US"/>
              <a:pPr/>
              <a:t>‹#›</a:t>
            </a:fld>
            <a:endParaRPr lang="en-GB" altLang="en-US"/>
          </a:p>
        </p:txBody>
      </p:sp>
    </p:spTree>
    <p:extLst>
      <p:ext uri="{BB962C8B-B14F-4D97-AF65-F5344CB8AC3E}">
        <p14:creationId xmlns:p14="http://schemas.microsoft.com/office/powerpoint/2010/main" val="2203738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4"/>
          <p:cNvSpPr>
            <a:spLocks noGrp="1"/>
          </p:cNvSpPr>
          <p:nvPr>
            <p:ph type="ftr" sz="quarter" idx="10"/>
          </p:nvPr>
        </p:nvSpPr>
        <p:spPr/>
        <p:txBody>
          <a:bodyPr/>
          <a:lstStyle>
            <a:lvl1pPr>
              <a:defRPr/>
            </a:lvl1pPr>
          </a:lstStyle>
          <a:p>
            <a:pPr>
              <a:defRPr/>
            </a:pPr>
            <a:r>
              <a:rPr lang="en-GB"/>
              <a:t>Text in footer</a:t>
            </a:r>
          </a:p>
        </p:txBody>
      </p:sp>
      <p:sp>
        <p:nvSpPr>
          <p:cNvPr id="4" name="Slide Number Placeholder 5"/>
          <p:cNvSpPr>
            <a:spLocks noGrp="1"/>
          </p:cNvSpPr>
          <p:nvPr>
            <p:ph type="sldNum" sz="quarter" idx="11"/>
          </p:nvPr>
        </p:nvSpPr>
        <p:spPr/>
        <p:txBody>
          <a:bodyPr/>
          <a:lstStyle>
            <a:lvl1pPr>
              <a:defRPr/>
            </a:lvl1pPr>
          </a:lstStyle>
          <a:p>
            <a:fld id="{98569767-5A50-4207-8628-6C4CAD461919}" type="slidenum">
              <a:rPr lang="en-GB" altLang="en-US"/>
              <a:pPr/>
              <a:t>‹#›</a:t>
            </a:fld>
            <a:endParaRPr lang="en-GB" altLang="en-US"/>
          </a:p>
        </p:txBody>
      </p:sp>
    </p:spTree>
    <p:extLst>
      <p:ext uri="{BB962C8B-B14F-4D97-AF65-F5344CB8AC3E}">
        <p14:creationId xmlns:p14="http://schemas.microsoft.com/office/powerpoint/2010/main" val="842598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r>
              <a:rPr lang="en-GB"/>
              <a:t>Text in footer</a:t>
            </a:r>
          </a:p>
        </p:txBody>
      </p:sp>
      <p:sp>
        <p:nvSpPr>
          <p:cNvPr id="3" name="Slide Number Placeholder 5"/>
          <p:cNvSpPr>
            <a:spLocks noGrp="1"/>
          </p:cNvSpPr>
          <p:nvPr>
            <p:ph type="sldNum" sz="quarter" idx="11"/>
          </p:nvPr>
        </p:nvSpPr>
        <p:spPr/>
        <p:txBody>
          <a:bodyPr/>
          <a:lstStyle>
            <a:lvl1pPr>
              <a:defRPr/>
            </a:lvl1pPr>
          </a:lstStyle>
          <a:p>
            <a:fld id="{73EC65CB-9FCC-4ABD-A8FF-B2A73DF71F42}" type="slidenum">
              <a:rPr lang="en-GB" altLang="en-US"/>
              <a:pPr/>
              <a:t>‹#›</a:t>
            </a:fld>
            <a:endParaRPr lang="en-GB" altLang="en-US"/>
          </a:p>
        </p:txBody>
      </p:sp>
    </p:spTree>
    <p:extLst>
      <p:ext uri="{BB962C8B-B14F-4D97-AF65-F5344CB8AC3E}">
        <p14:creationId xmlns:p14="http://schemas.microsoft.com/office/powerpoint/2010/main" val="4023668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no graphics) - Green">
    <p:spTree>
      <p:nvGrpSpPr>
        <p:cNvPr id="1" name=""/>
        <p:cNvGrpSpPr/>
        <p:nvPr/>
      </p:nvGrpSpPr>
      <p:grpSpPr>
        <a:xfrm>
          <a:off x="0" y="0"/>
          <a:ext cx="0" cy="0"/>
          <a:chOff x="0" y="0"/>
          <a:chExt cx="0" cy="0"/>
        </a:xfrm>
      </p:grpSpPr>
      <p:pic>
        <p:nvPicPr>
          <p:cNvPr id="4" name="Picture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175" y="0"/>
            <a:ext cx="913765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431800" y="1301754"/>
            <a:ext cx="6081104" cy="911621"/>
          </a:xfrm>
        </p:spPr>
        <p:txBody>
          <a:bodyPr anchor="b"/>
          <a:lstStyle>
            <a:lvl1pPr algn="l">
              <a:defRPr sz="4200">
                <a:solidFill>
                  <a:schemeClr val="bg1"/>
                </a:solidFill>
              </a:defRPr>
            </a:lvl1pPr>
          </a:lstStyle>
          <a:p>
            <a:r>
              <a:rPr lang="en-US"/>
              <a:t>Click to edit Master title style</a:t>
            </a:r>
          </a:p>
        </p:txBody>
      </p:sp>
      <p:sp>
        <p:nvSpPr>
          <p:cNvPr id="3" name="Subtitle 2"/>
          <p:cNvSpPr>
            <a:spLocks noGrp="1"/>
          </p:cNvSpPr>
          <p:nvPr>
            <p:ph type="subTitle" idx="1"/>
          </p:nvPr>
        </p:nvSpPr>
        <p:spPr>
          <a:xfrm>
            <a:off x="431800" y="2282431"/>
            <a:ext cx="6081104" cy="74017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585681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 White">
    <p:bg>
      <p:bgPr>
        <a:solidFill>
          <a:schemeClr val="bg1">
            <a:alpha val="98822"/>
          </a:schemeClr>
        </a:solidFill>
        <a:effectLst/>
      </p:bgPr>
    </p:bg>
    <p:spTree>
      <p:nvGrpSpPr>
        <p:cNvPr id="1" name=""/>
        <p:cNvGrpSpPr/>
        <p:nvPr/>
      </p:nvGrpSpPr>
      <p:grpSpPr>
        <a:xfrm>
          <a:off x="0" y="0"/>
          <a:ext cx="0" cy="0"/>
          <a:chOff x="0" y="0"/>
          <a:chExt cx="0" cy="0"/>
        </a:xfrm>
      </p:grpSpPr>
      <p:pic>
        <p:nvPicPr>
          <p:cNvPr id="4" name="Picture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175" y="0"/>
            <a:ext cx="913765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431800" y="1892304"/>
            <a:ext cx="6081104" cy="911621"/>
          </a:xfrm>
        </p:spPr>
        <p:txBody>
          <a:bodyPr anchor="b"/>
          <a:lstStyle>
            <a:lvl1pPr algn="l">
              <a:defRPr sz="4200">
                <a:solidFill>
                  <a:schemeClr val="tx2"/>
                </a:solidFill>
              </a:defRPr>
            </a:lvl1pPr>
          </a:lstStyle>
          <a:p>
            <a:r>
              <a:rPr lang="en-US"/>
              <a:t>Click to edit Master title style</a:t>
            </a:r>
          </a:p>
        </p:txBody>
      </p:sp>
      <p:sp>
        <p:nvSpPr>
          <p:cNvPr id="3" name="Subtitle 2"/>
          <p:cNvSpPr>
            <a:spLocks noGrp="1"/>
          </p:cNvSpPr>
          <p:nvPr>
            <p:ph type="subTitle" idx="1"/>
          </p:nvPr>
        </p:nvSpPr>
        <p:spPr>
          <a:xfrm>
            <a:off x="431800" y="2872981"/>
            <a:ext cx="6081104" cy="740171"/>
          </a:xfr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696751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 Slide (no graphics) - White">
    <p:spTree>
      <p:nvGrpSpPr>
        <p:cNvPr id="1" name=""/>
        <p:cNvGrpSpPr/>
        <p:nvPr/>
      </p:nvGrpSpPr>
      <p:grpSpPr>
        <a:xfrm>
          <a:off x="0" y="0"/>
          <a:ext cx="0" cy="0"/>
          <a:chOff x="0" y="0"/>
          <a:chExt cx="0" cy="0"/>
        </a:xfrm>
      </p:grpSpPr>
      <p:pic>
        <p:nvPicPr>
          <p:cNvPr id="4" name="Picture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175" y="0"/>
            <a:ext cx="913765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431800" y="1711329"/>
            <a:ext cx="6081104" cy="911621"/>
          </a:xfrm>
        </p:spPr>
        <p:txBody>
          <a:bodyPr anchor="b"/>
          <a:lstStyle>
            <a:lvl1pPr algn="l">
              <a:defRPr sz="4200">
                <a:solidFill>
                  <a:schemeClr val="tx2"/>
                </a:solidFill>
              </a:defRPr>
            </a:lvl1pPr>
          </a:lstStyle>
          <a:p>
            <a:r>
              <a:rPr lang="en-US"/>
              <a:t>Click to edit Master title style</a:t>
            </a:r>
          </a:p>
        </p:txBody>
      </p:sp>
      <p:sp>
        <p:nvSpPr>
          <p:cNvPr id="3" name="Subtitle 2"/>
          <p:cNvSpPr>
            <a:spLocks noGrp="1"/>
          </p:cNvSpPr>
          <p:nvPr>
            <p:ph type="subTitle" idx="1"/>
          </p:nvPr>
        </p:nvSpPr>
        <p:spPr>
          <a:xfrm>
            <a:off x="431800" y="2692006"/>
            <a:ext cx="6081104" cy="740171"/>
          </a:xfr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1733989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Quote or Statistic">
    <p:bg>
      <p:bgPr>
        <a:solidFill>
          <a:schemeClr val="tx2"/>
        </a:solidFill>
        <a:effectLst/>
      </p:bgPr>
    </p:bg>
    <p:spTree>
      <p:nvGrpSpPr>
        <p:cNvPr id="1" name=""/>
        <p:cNvGrpSpPr/>
        <p:nvPr/>
      </p:nvGrpSpPr>
      <p:grpSpPr>
        <a:xfrm>
          <a:off x="0" y="0"/>
          <a:ext cx="0" cy="0"/>
          <a:chOff x="0" y="0"/>
          <a:chExt cx="0" cy="0"/>
        </a:xfrm>
      </p:grpSpPr>
      <p:grpSp>
        <p:nvGrpSpPr>
          <p:cNvPr id="3" name="Group 6"/>
          <p:cNvGrpSpPr>
            <a:grpSpLocks/>
          </p:cNvGrpSpPr>
          <p:nvPr userDrawn="1"/>
        </p:nvGrpSpPr>
        <p:grpSpPr bwMode="auto">
          <a:xfrm>
            <a:off x="0" y="0"/>
            <a:ext cx="9144000" cy="5164138"/>
            <a:chOff x="0" y="0"/>
            <a:chExt cx="9144000" cy="5164038"/>
          </a:xfrm>
        </p:grpSpPr>
        <p:sp>
          <p:nvSpPr>
            <p:cNvPr id="4" name="Rectangle 9"/>
            <p:cNvSpPr/>
            <p:nvPr userDrawn="1"/>
          </p:nvSpPr>
          <p:spPr bwMode="auto">
            <a:xfrm>
              <a:off x="0" y="4055984"/>
              <a:ext cx="7342188" cy="1108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5" name="Rectangle 4"/>
            <p:cNvSpPr/>
            <p:nvPr userDrawn="1"/>
          </p:nvSpPr>
          <p:spPr bwMode="auto">
            <a:xfrm>
              <a:off x="7342188" y="0"/>
              <a:ext cx="1801812" cy="51640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 name="Isosceles Triangle 11"/>
            <p:cNvSpPr/>
            <p:nvPr userDrawn="1"/>
          </p:nvSpPr>
          <p:spPr bwMode="auto">
            <a:xfrm rot="10800000">
              <a:off x="644525" y="3833739"/>
              <a:ext cx="727075" cy="396867"/>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grpSp>
      <p:cxnSp>
        <p:nvCxnSpPr>
          <p:cNvPr id="7" name="Straight Connector 15"/>
          <p:cNvCxnSpPr/>
          <p:nvPr userDrawn="1"/>
        </p:nvCxnSpPr>
        <p:spPr>
          <a:xfrm>
            <a:off x="554038" y="4789488"/>
            <a:ext cx="8142287" cy="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78750" y="2643188"/>
            <a:ext cx="823913"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14339" y="1082279"/>
            <a:ext cx="6388309" cy="2961417"/>
          </a:xfrm>
        </p:spPr>
        <p:txBody>
          <a:bodyPr/>
          <a:lstStyle>
            <a:lvl1pPr>
              <a:defRPr sz="5000" b="0">
                <a:solidFill>
                  <a:schemeClr val="bg1"/>
                </a:solidFill>
              </a:defRPr>
            </a:lvl1pPr>
          </a:lstStyle>
          <a:p>
            <a:r>
              <a:rPr lang="en-US"/>
              <a:t>Click to edit Master title style</a:t>
            </a:r>
          </a:p>
        </p:txBody>
      </p:sp>
      <p:sp>
        <p:nvSpPr>
          <p:cNvPr id="9" name="Footer Placeholder 4"/>
          <p:cNvSpPr>
            <a:spLocks noGrp="1"/>
          </p:cNvSpPr>
          <p:nvPr>
            <p:ph type="ftr" sz="quarter" idx="10"/>
          </p:nvPr>
        </p:nvSpPr>
        <p:spPr/>
        <p:txBody>
          <a:bodyPr/>
          <a:lstStyle>
            <a:lvl1pPr>
              <a:defRPr/>
            </a:lvl1pPr>
          </a:lstStyle>
          <a:p>
            <a:pPr>
              <a:defRPr/>
            </a:pPr>
            <a:r>
              <a:rPr lang="en-GB"/>
              <a:t>Text in footer</a:t>
            </a:r>
          </a:p>
        </p:txBody>
      </p:sp>
      <p:sp>
        <p:nvSpPr>
          <p:cNvPr id="10" name="Slide Number Placeholder 5"/>
          <p:cNvSpPr>
            <a:spLocks noGrp="1"/>
          </p:cNvSpPr>
          <p:nvPr>
            <p:ph type="sldNum" sz="quarter" idx="11"/>
          </p:nvPr>
        </p:nvSpPr>
        <p:spPr/>
        <p:txBody>
          <a:bodyPr/>
          <a:lstStyle>
            <a:lvl1pPr>
              <a:defRPr/>
            </a:lvl1pPr>
          </a:lstStyle>
          <a:p>
            <a:fld id="{2E4912D5-0A93-4849-9AB5-3367B6AC3318}" type="slidenum">
              <a:rPr lang="en-GB" altLang="en-US"/>
              <a:pPr/>
              <a:t>‹#›</a:t>
            </a:fld>
            <a:endParaRPr lang="en-GB" altLang="en-US"/>
          </a:p>
        </p:txBody>
      </p:sp>
    </p:spTree>
    <p:extLst>
      <p:ext uri="{BB962C8B-B14F-4D97-AF65-F5344CB8AC3E}">
        <p14:creationId xmlns:p14="http://schemas.microsoft.com/office/powerpoint/2010/main" val="2846684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or Statistic Outline">
    <p:spTree>
      <p:nvGrpSpPr>
        <p:cNvPr id="1" name=""/>
        <p:cNvGrpSpPr/>
        <p:nvPr/>
      </p:nvGrpSpPr>
      <p:grpSpPr>
        <a:xfrm>
          <a:off x="0" y="0"/>
          <a:ext cx="0" cy="0"/>
          <a:chOff x="0" y="0"/>
          <a:chExt cx="0" cy="0"/>
        </a:xfrm>
      </p:grpSpPr>
      <p:cxnSp>
        <p:nvCxnSpPr>
          <p:cNvPr id="3" name="Straight Connector 15"/>
          <p:cNvCxnSpPr/>
          <p:nvPr userDrawn="1"/>
        </p:nvCxnSpPr>
        <p:spPr>
          <a:xfrm>
            <a:off x="554038" y="4789488"/>
            <a:ext cx="8142287"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Freeform 14"/>
          <p:cNvSpPr/>
          <p:nvPr userDrawn="1"/>
        </p:nvSpPr>
        <p:spPr>
          <a:xfrm rot="10800000">
            <a:off x="0" y="6350"/>
            <a:ext cx="7351713" cy="4144963"/>
          </a:xfrm>
          <a:custGeom>
            <a:avLst/>
            <a:gdLst>
              <a:gd name="connsiteX0" fmla="*/ 7340600 w 7340600"/>
              <a:gd name="connsiteY0" fmla="*/ 5925324 h 5925324"/>
              <a:gd name="connsiteX1" fmla="*/ 0 w 7340600"/>
              <a:gd name="connsiteY1" fmla="*/ 5925324 h 5925324"/>
              <a:gd name="connsiteX2" fmla="*/ 0 w 7340600"/>
              <a:gd name="connsiteY2" fmla="*/ 174789 h 5925324"/>
              <a:gd name="connsiteX3" fmla="*/ 6172563 w 7340600"/>
              <a:gd name="connsiteY3" fmla="*/ 174789 h 5925324"/>
              <a:gd name="connsiteX4" fmla="*/ 6332537 w 7340600"/>
              <a:gd name="connsiteY4" fmla="*/ 0 h 5925324"/>
              <a:gd name="connsiteX5" fmla="*/ 6492511 w 7340600"/>
              <a:gd name="connsiteY5" fmla="*/ 174789 h 5925324"/>
              <a:gd name="connsiteX6" fmla="*/ 7340600 w 7340600"/>
              <a:gd name="connsiteY6" fmla="*/ 174789 h 5925324"/>
              <a:gd name="connsiteX0" fmla="*/ 7340600 w 7340600"/>
              <a:gd name="connsiteY0" fmla="*/ 4144566 h 5925324"/>
              <a:gd name="connsiteX1" fmla="*/ 0 w 7340600"/>
              <a:gd name="connsiteY1" fmla="*/ 5925324 h 5925324"/>
              <a:gd name="connsiteX2" fmla="*/ 0 w 7340600"/>
              <a:gd name="connsiteY2" fmla="*/ 174789 h 5925324"/>
              <a:gd name="connsiteX3" fmla="*/ 6172563 w 7340600"/>
              <a:gd name="connsiteY3" fmla="*/ 174789 h 5925324"/>
              <a:gd name="connsiteX4" fmla="*/ 6332537 w 7340600"/>
              <a:gd name="connsiteY4" fmla="*/ 0 h 5925324"/>
              <a:gd name="connsiteX5" fmla="*/ 6492511 w 7340600"/>
              <a:gd name="connsiteY5" fmla="*/ 174789 h 5925324"/>
              <a:gd name="connsiteX6" fmla="*/ 7340600 w 7340600"/>
              <a:gd name="connsiteY6" fmla="*/ 174789 h 5925324"/>
              <a:gd name="connsiteX7" fmla="*/ 7340600 w 7340600"/>
              <a:gd name="connsiteY7" fmla="*/ 4144566 h 5925324"/>
              <a:gd name="connsiteX0" fmla="*/ 7352475 w 7352475"/>
              <a:gd name="connsiteY0" fmla="*/ 4144566 h 4144567"/>
              <a:gd name="connsiteX1" fmla="*/ 0 w 7352475"/>
              <a:gd name="connsiteY1" fmla="*/ 4144567 h 4144567"/>
              <a:gd name="connsiteX2" fmla="*/ 11875 w 7352475"/>
              <a:gd name="connsiteY2" fmla="*/ 174789 h 4144567"/>
              <a:gd name="connsiteX3" fmla="*/ 6184438 w 7352475"/>
              <a:gd name="connsiteY3" fmla="*/ 174789 h 4144567"/>
              <a:gd name="connsiteX4" fmla="*/ 6344412 w 7352475"/>
              <a:gd name="connsiteY4" fmla="*/ 0 h 4144567"/>
              <a:gd name="connsiteX5" fmla="*/ 6504386 w 7352475"/>
              <a:gd name="connsiteY5" fmla="*/ 174789 h 4144567"/>
              <a:gd name="connsiteX6" fmla="*/ 7352475 w 7352475"/>
              <a:gd name="connsiteY6" fmla="*/ 174789 h 4144567"/>
              <a:gd name="connsiteX7" fmla="*/ 7352475 w 7352475"/>
              <a:gd name="connsiteY7" fmla="*/ 4144566 h 4144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52475" h="4144567">
                <a:moveTo>
                  <a:pt x="7352475" y="4144566"/>
                </a:moveTo>
                <a:lnTo>
                  <a:pt x="0" y="4144567"/>
                </a:lnTo>
                <a:cubicBezTo>
                  <a:pt x="3958" y="2821308"/>
                  <a:pt x="7917" y="1498048"/>
                  <a:pt x="11875" y="174789"/>
                </a:cubicBezTo>
                <a:lnTo>
                  <a:pt x="6184438" y="174789"/>
                </a:lnTo>
                <a:lnTo>
                  <a:pt x="6344412" y="0"/>
                </a:lnTo>
                <a:lnTo>
                  <a:pt x="6504386" y="174789"/>
                </a:lnTo>
                <a:lnTo>
                  <a:pt x="7352475" y="174789"/>
                </a:lnTo>
                <a:lnTo>
                  <a:pt x="7352475" y="4144566"/>
                </a:lnTo>
                <a:close/>
              </a:path>
            </a:pathLst>
          </a:cu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pic>
        <p:nvPicPr>
          <p:cNvPr id="5" name="Picture 1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78750" y="2563813"/>
            <a:ext cx="823913"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14339" y="1082279"/>
            <a:ext cx="6388309" cy="2961417"/>
          </a:xfrm>
        </p:spPr>
        <p:txBody>
          <a:bodyPr/>
          <a:lstStyle>
            <a:lvl1pPr>
              <a:defRPr sz="5000" b="0">
                <a:solidFill>
                  <a:schemeClr val="tx2"/>
                </a:solidFill>
              </a:defRPr>
            </a:lvl1pPr>
          </a:lstStyle>
          <a:p>
            <a:r>
              <a:rPr lang="en-US"/>
              <a:t>Click to edit Master title style</a:t>
            </a:r>
          </a:p>
        </p:txBody>
      </p:sp>
      <p:sp>
        <p:nvSpPr>
          <p:cNvPr id="6" name="Footer Placeholder 4"/>
          <p:cNvSpPr>
            <a:spLocks noGrp="1"/>
          </p:cNvSpPr>
          <p:nvPr>
            <p:ph type="ftr" sz="quarter" idx="10"/>
          </p:nvPr>
        </p:nvSpPr>
        <p:spPr/>
        <p:txBody>
          <a:bodyPr/>
          <a:lstStyle>
            <a:lvl1pPr>
              <a:defRPr/>
            </a:lvl1pPr>
          </a:lstStyle>
          <a:p>
            <a:pPr>
              <a:defRPr/>
            </a:pPr>
            <a:r>
              <a:rPr lang="en-GB"/>
              <a:t>Text in footer</a:t>
            </a:r>
          </a:p>
        </p:txBody>
      </p:sp>
      <p:sp>
        <p:nvSpPr>
          <p:cNvPr id="7" name="Slide Number Placeholder 5"/>
          <p:cNvSpPr>
            <a:spLocks noGrp="1"/>
          </p:cNvSpPr>
          <p:nvPr>
            <p:ph type="sldNum" sz="quarter" idx="11"/>
          </p:nvPr>
        </p:nvSpPr>
        <p:spPr/>
        <p:txBody>
          <a:bodyPr/>
          <a:lstStyle>
            <a:lvl1pPr>
              <a:defRPr/>
            </a:lvl1pPr>
          </a:lstStyle>
          <a:p>
            <a:fld id="{1ACAA9B0-F8AC-4D95-956D-164A9F204836}" type="slidenum">
              <a:rPr lang="en-GB" altLang="en-US"/>
              <a:pPr/>
              <a:t>‹#›</a:t>
            </a:fld>
            <a:endParaRPr lang="en-GB" altLang="en-US"/>
          </a:p>
        </p:txBody>
      </p:sp>
    </p:spTree>
    <p:extLst>
      <p:ext uri="{BB962C8B-B14F-4D97-AF65-F5344CB8AC3E}">
        <p14:creationId xmlns:p14="http://schemas.microsoft.com/office/powerpoint/2010/main" val="3614581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39743" y="1155600"/>
            <a:ext cx="8264525" cy="3480300"/>
          </a:xfrm>
        </p:spPr>
        <p:txBody>
          <a:bodyPr/>
          <a:lstStyle>
            <a:lvl1pPr>
              <a:lnSpc>
                <a:spcPct val="9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p:cNvSpPr>
            <a:spLocks noGrp="1"/>
          </p:cNvSpPr>
          <p:nvPr>
            <p:ph type="ftr" sz="quarter" idx="10"/>
          </p:nvPr>
        </p:nvSpPr>
        <p:spPr/>
        <p:txBody>
          <a:bodyPr/>
          <a:lstStyle>
            <a:lvl1pPr>
              <a:defRPr/>
            </a:lvl1pPr>
          </a:lstStyle>
          <a:p>
            <a:pPr>
              <a:defRPr/>
            </a:pPr>
            <a:r>
              <a:rPr lang="en-GB"/>
              <a:t>Text in footer</a:t>
            </a:r>
          </a:p>
        </p:txBody>
      </p:sp>
      <p:sp>
        <p:nvSpPr>
          <p:cNvPr id="5" name="Slide Number Placeholder 5"/>
          <p:cNvSpPr>
            <a:spLocks noGrp="1"/>
          </p:cNvSpPr>
          <p:nvPr>
            <p:ph type="sldNum" sz="quarter" idx="11"/>
          </p:nvPr>
        </p:nvSpPr>
        <p:spPr/>
        <p:txBody>
          <a:bodyPr/>
          <a:lstStyle>
            <a:lvl1pPr>
              <a:defRPr/>
            </a:lvl1pPr>
          </a:lstStyle>
          <a:p>
            <a:fld id="{5430A390-1302-4D84-AC26-A1E9439A0647}" type="slidenum">
              <a:rPr lang="en-GB" altLang="en-US"/>
              <a:pPr/>
              <a:t>‹#›</a:t>
            </a:fld>
            <a:endParaRPr lang="en-GB" altLang="en-US"/>
          </a:p>
        </p:txBody>
      </p:sp>
    </p:spTree>
    <p:extLst>
      <p:ext uri="{BB962C8B-B14F-4D97-AF65-F5344CB8AC3E}">
        <p14:creationId xmlns:p14="http://schemas.microsoft.com/office/powerpoint/2010/main" val="2245125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39743" y="1155600"/>
            <a:ext cx="8264525" cy="348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p:nvPr>
        </p:nvSpPr>
        <p:spPr>
          <a:xfrm>
            <a:off x="439743" y="847168"/>
            <a:ext cx="8264525" cy="225185"/>
          </a:xfrm>
        </p:spPr>
        <p:txBody>
          <a:bodyPr/>
          <a:lstStyle>
            <a:lvl1pPr marL="0" indent="0">
              <a:buNone/>
              <a:defRPr sz="2200" b="0"/>
            </a:lvl1pPr>
          </a:lstStyle>
          <a:p>
            <a:pPr lvl="0"/>
            <a:r>
              <a:rPr lang="en-US"/>
              <a:t>Click to edit Master text styles</a:t>
            </a:r>
          </a:p>
        </p:txBody>
      </p:sp>
      <p:sp>
        <p:nvSpPr>
          <p:cNvPr id="5" name="Footer Placeholder 4"/>
          <p:cNvSpPr>
            <a:spLocks noGrp="1"/>
          </p:cNvSpPr>
          <p:nvPr>
            <p:ph type="ftr" sz="quarter" idx="14"/>
          </p:nvPr>
        </p:nvSpPr>
        <p:spPr/>
        <p:txBody>
          <a:bodyPr/>
          <a:lstStyle>
            <a:lvl1pPr>
              <a:defRPr/>
            </a:lvl1pPr>
          </a:lstStyle>
          <a:p>
            <a:pPr>
              <a:defRPr/>
            </a:pPr>
            <a:r>
              <a:rPr lang="en-GB"/>
              <a:t>Text in footer</a:t>
            </a:r>
          </a:p>
        </p:txBody>
      </p:sp>
      <p:sp>
        <p:nvSpPr>
          <p:cNvPr id="6" name="Slide Number Placeholder 5"/>
          <p:cNvSpPr>
            <a:spLocks noGrp="1"/>
          </p:cNvSpPr>
          <p:nvPr>
            <p:ph type="sldNum" sz="quarter" idx="15"/>
          </p:nvPr>
        </p:nvSpPr>
        <p:spPr/>
        <p:txBody>
          <a:bodyPr/>
          <a:lstStyle>
            <a:lvl1pPr>
              <a:defRPr/>
            </a:lvl1pPr>
          </a:lstStyle>
          <a:p>
            <a:fld id="{98587EA3-60F8-4D4F-B763-391DD447CB4E}" type="slidenum">
              <a:rPr lang="en-GB" altLang="en-US"/>
              <a:pPr/>
              <a:t>‹#›</a:t>
            </a:fld>
            <a:endParaRPr lang="en-GB" altLang="en-US"/>
          </a:p>
        </p:txBody>
      </p:sp>
    </p:spTree>
    <p:extLst>
      <p:ext uri="{BB962C8B-B14F-4D97-AF65-F5344CB8AC3E}">
        <p14:creationId xmlns:p14="http://schemas.microsoft.com/office/powerpoint/2010/main" val="1675674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and Ic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39738" y="1155600"/>
            <a:ext cx="6940800" cy="3480300"/>
          </a:xfrm>
        </p:spPr>
        <p:txBody>
          <a:bodyPr/>
          <a:lstStyle>
            <a:lvl1pPr>
              <a:lnSpc>
                <a:spcPct val="9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p:cNvSpPr>
            <a:spLocks noGrp="1"/>
          </p:cNvSpPr>
          <p:nvPr>
            <p:ph type="ftr" sz="quarter" idx="10"/>
          </p:nvPr>
        </p:nvSpPr>
        <p:spPr/>
        <p:txBody>
          <a:bodyPr/>
          <a:lstStyle>
            <a:lvl1pPr>
              <a:defRPr/>
            </a:lvl1pPr>
          </a:lstStyle>
          <a:p>
            <a:pPr>
              <a:defRPr/>
            </a:pPr>
            <a:r>
              <a:rPr lang="en-GB"/>
              <a:t>Text in footer</a:t>
            </a:r>
          </a:p>
        </p:txBody>
      </p:sp>
      <p:sp>
        <p:nvSpPr>
          <p:cNvPr id="5" name="Slide Number Placeholder 5"/>
          <p:cNvSpPr>
            <a:spLocks noGrp="1"/>
          </p:cNvSpPr>
          <p:nvPr>
            <p:ph type="sldNum" sz="quarter" idx="11"/>
          </p:nvPr>
        </p:nvSpPr>
        <p:spPr/>
        <p:txBody>
          <a:bodyPr/>
          <a:lstStyle>
            <a:lvl1pPr>
              <a:defRPr/>
            </a:lvl1pPr>
          </a:lstStyle>
          <a:p>
            <a:fld id="{B5973FB7-55FB-4099-ADFD-1FF891A9160B}" type="slidenum">
              <a:rPr lang="en-GB" altLang="en-US"/>
              <a:pPr/>
              <a:t>‹#›</a:t>
            </a:fld>
            <a:endParaRPr lang="en-GB" altLang="en-US"/>
          </a:p>
        </p:txBody>
      </p:sp>
    </p:spTree>
    <p:extLst>
      <p:ext uri="{BB962C8B-B14F-4D97-AF65-F5344CB8AC3E}">
        <p14:creationId xmlns:p14="http://schemas.microsoft.com/office/powerpoint/2010/main" val="652411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39738" y="350838"/>
            <a:ext cx="826452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39738" y="1155700"/>
            <a:ext cx="8264525" cy="347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 name="Footer Placeholder 4"/>
          <p:cNvSpPr>
            <a:spLocks noGrp="1"/>
          </p:cNvSpPr>
          <p:nvPr>
            <p:ph type="ftr" sz="quarter" idx="3"/>
          </p:nvPr>
        </p:nvSpPr>
        <p:spPr>
          <a:xfrm>
            <a:off x="458788" y="4767263"/>
            <a:ext cx="5675312" cy="274637"/>
          </a:xfrm>
          <a:prstGeom prst="rect">
            <a:avLst/>
          </a:prstGeom>
        </p:spPr>
        <p:txBody>
          <a:bodyPr vert="horz" lIns="91440" tIns="45720" rIns="91440" bIns="45720" rtlCol="0" anchor="ctr"/>
          <a:lstStyle>
            <a:lvl1pPr algn="l" eaLnBrk="1" fontAlgn="auto" hangingPunct="1">
              <a:spcBef>
                <a:spcPts val="0"/>
              </a:spcBef>
              <a:spcAft>
                <a:spcPts val="0"/>
              </a:spcAft>
              <a:defRPr sz="1000">
                <a:solidFill>
                  <a:schemeClr val="tx2"/>
                </a:solidFill>
                <a:latin typeface="Arial" panose="020B0604020202020204" pitchFamily="34" charset="0"/>
                <a:cs typeface="Arial" panose="020B0604020202020204" pitchFamily="34" charset="0"/>
              </a:defRPr>
            </a:lvl1pPr>
          </a:lstStyle>
          <a:p>
            <a:pPr>
              <a:defRPr/>
            </a:pPr>
            <a:r>
              <a:rPr lang="en-GB"/>
              <a:t>Text in footer</a:t>
            </a:r>
          </a:p>
        </p:txBody>
      </p:sp>
      <p:sp>
        <p:nvSpPr>
          <p:cNvPr id="6" name="Slide Number Placeholder 5"/>
          <p:cNvSpPr>
            <a:spLocks noGrp="1"/>
          </p:cNvSpPr>
          <p:nvPr>
            <p:ph type="sldNum" sz="quarter" idx="4"/>
          </p:nvPr>
        </p:nvSpPr>
        <p:spPr>
          <a:xfrm>
            <a:off x="8391525" y="4767263"/>
            <a:ext cx="411163" cy="274637"/>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000">
                <a:solidFill>
                  <a:schemeClr val="tx2"/>
                </a:solidFill>
                <a:latin typeface="Arial" panose="020B0604020202020204" pitchFamily="34" charset="0"/>
              </a:defRPr>
            </a:lvl1pPr>
          </a:lstStyle>
          <a:p>
            <a:fld id="{7632843F-7851-4C99-8CBA-A98A9A5883AF}" type="slidenum">
              <a:rPr lang="en-GB" altLang="en-US"/>
              <a:pPr/>
              <a:t>‹#›</a:t>
            </a:fld>
            <a:endParaRPr lang="en-GB" altLang="en-US"/>
          </a:p>
        </p:txBody>
      </p:sp>
      <p:cxnSp>
        <p:nvCxnSpPr>
          <p:cNvPr id="10" name="Straight Connector 9"/>
          <p:cNvCxnSpPr/>
          <p:nvPr/>
        </p:nvCxnSpPr>
        <p:spPr>
          <a:xfrm>
            <a:off x="554038" y="4789488"/>
            <a:ext cx="8142287" cy="0"/>
          </a:xfrm>
          <a:prstGeom prst="line">
            <a:avLst/>
          </a:prstGeom>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023" r:id="rId1"/>
    <p:sldLayoutId id="2147484024" r:id="rId2"/>
    <p:sldLayoutId id="2147484025" r:id="rId3"/>
    <p:sldLayoutId id="2147484026" r:id="rId4"/>
    <p:sldLayoutId id="2147484027" r:id="rId5"/>
    <p:sldLayoutId id="2147484028" r:id="rId6"/>
    <p:sldLayoutId id="2147484013" r:id="rId7"/>
    <p:sldLayoutId id="2147484014" r:id="rId8"/>
    <p:sldLayoutId id="2147484015" r:id="rId9"/>
    <p:sldLayoutId id="2147484016" r:id="rId10"/>
    <p:sldLayoutId id="2147484017" r:id="rId11"/>
    <p:sldLayoutId id="2147484018" r:id="rId12"/>
    <p:sldLayoutId id="2147484019" r:id="rId13"/>
    <p:sldLayoutId id="2147484020" r:id="rId14"/>
    <p:sldLayoutId id="2147484029" r:id="rId15"/>
    <p:sldLayoutId id="2147484021" r:id="rId16"/>
    <p:sldLayoutId id="2147484022" r:id="rId17"/>
  </p:sldLayoutIdLst>
  <p:hf hdr="0" dt="0"/>
  <p:txStyles>
    <p:titleStyle>
      <a:lvl1pPr algn="l" rtl="0" eaLnBrk="0" fontAlgn="base" hangingPunct="0">
        <a:lnSpc>
          <a:spcPct val="90000"/>
        </a:lnSpc>
        <a:spcBef>
          <a:spcPct val="0"/>
        </a:spcBef>
        <a:spcAft>
          <a:spcPct val="0"/>
        </a:spcAft>
        <a:defRPr sz="3200" kern="1200">
          <a:solidFill>
            <a:schemeClr val="tx2"/>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3200">
          <a:solidFill>
            <a:schemeClr val="tx2"/>
          </a:solidFill>
          <a:latin typeface="Arial" charset="0"/>
          <a:cs typeface="Arial" charset="0"/>
        </a:defRPr>
      </a:lvl2pPr>
      <a:lvl3pPr algn="l" rtl="0" eaLnBrk="0" fontAlgn="base" hangingPunct="0">
        <a:lnSpc>
          <a:spcPct val="90000"/>
        </a:lnSpc>
        <a:spcBef>
          <a:spcPct val="0"/>
        </a:spcBef>
        <a:spcAft>
          <a:spcPct val="0"/>
        </a:spcAft>
        <a:defRPr sz="3200">
          <a:solidFill>
            <a:schemeClr val="tx2"/>
          </a:solidFill>
          <a:latin typeface="Arial" charset="0"/>
          <a:cs typeface="Arial" charset="0"/>
        </a:defRPr>
      </a:lvl3pPr>
      <a:lvl4pPr algn="l" rtl="0" eaLnBrk="0" fontAlgn="base" hangingPunct="0">
        <a:lnSpc>
          <a:spcPct val="90000"/>
        </a:lnSpc>
        <a:spcBef>
          <a:spcPct val="0"/>
        </a:spcBef>
        <a:spcAft>
          <a:spcPct val="0"/>
        </a:spcAft>
        <a:defRPr sz="3200">
          <a:solidFill>
            <a:schemeClr val="tx2"/>
          </a:solidFill>
          <a:latin typeface="Arial" charset="0"/>
          <a:cs typeface="Arial" charset="0"/>
        </a:defRPr>
      </a:lvl4pPr>
      <a:lvl5pPr algn="l" rtl="0" eaLnBrk="0" fontAlgn="base" hangingPunct="0">
        <a:lnSpc>
          <a:spcPct val="90000"/>
        </a:lnSpc>
        <a:spcBef>
          <a:spcPct val="0"/>
        </a:spcBef>
        <a:spcAft>
          <a:spcPct val="0"/>
        </a:spcAft>
        <a:defRPr sz="3200">
          <a:solidFill>
            <a:schemeClr val="tx2"/>
          </a:solidFill>
          <a:latin typeface="Arial" charset="0"/>
          <a:cs typeface="Arial"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2"/>
          </a:solidFill>
          <a:latin typeface="Arial" panose="020B0604020202020204" pitchFamily="34" charset="0"/>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14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12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hyperlink" Target="https://defra.sharepoint.com/:w:/r/sites/MST-NE-DigitalServicesforWildlifeLicensingandPlanningAdvice/_layouts/15/Doc.aspx?sourcedoc=%7B33EA67FB-DF5B-49ED-93AA-6166EDEB1D48%7D&amp;file=SDDS%20External%20User%20Testing%20Research%20Plan%20v0.2.docx&amp;action=default&amp;mobileredirect=true"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7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7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A33B"/>
        </a:solidFill>
        <a:effectLst/>
      </p:bgPr>
    </p:bg>
    <p:spTree>
      <p:nvGrpSpPr>
        <p:cNvPr id="1" name=""/>
        <p:cNvGrpSpPr/>
        <p:nvPr/>
      </p:nvGrpSpPr>
      <p:grpSpPr>
        <a:xfrm>
          <a:off x="0" y="0"/>
          <a:ext cx="0" cy="0"/>
          <a:chOff x="0" y="0"/>
          <a:chExt cx="0" cy="0"/>
        </a:xfrm>
      </p:grpSpPr>
      <p:sp>
        <p:nvSpPr>
          <p:cNvPr id="11266" name="Title 3"/>
          <p:cNvSpPr>
            <a:spLocks noGrp="1"/>
          </p:cNvSpPr>
          <p:nvPr>
            <p:ph type="ctrTitle"/>
          </p:nvPr>
        </p:nvSpPr>
        <p:spPr>
          <a:xfrm>
            <a:off x="414586" y="2265730"/>
            <a:ext cx="6081104" cy="911621"/>
          </a:xfrm>
        </p:spPr>
        <p:txBody>
          <a:bodyPr/>
          <a:lstStyle/>
          <a:p>
            <a:br>
              <a:rPr lang="en-GB" altLang="en-US" dirty="0">
                <a:latin typeface="Arial"/>
                <a:cs typeface="Arial"/>
              </a:rPr>
            </a:br>
            <a:r>
              <a:rPr lang="en-GB" altLang="en-US" dirty="0">
                <a:latin typeface="Arial"/>
                <a:cs typeface="Arial"/>
              </a:rPr>
              <a:t>Badger returns usability testing share back</a:t>
            </a:r>
            <a:endParaRPr lang="en-US" dirty="0"/>
          </a:p>
        </p:txBody>
      </p:sp>
      <p:sp>
        <p:nvSpPr>
          <p:cNvPr id="2" name="TextBox 1">
            <a:extLst>
              <a:ext uri="{FF2B5EF4-FFF2-40B4-BE49-F238E27FC236}">
                <a16:creationId xmlns:a16="http://schemas.microsoft.com/office/drawing/2014/main" id="{29931055-84DF-44C7-9E76-BCB69F1586F4}"/>
              </a:ext>
            </a:extLst>
          </p:cNvPr>
          <p:cNvSpPr txBox="1"/>
          <p:nvPr/>
        </p:nvSpPr>
        <p:spPr>
          <a:xfrm>
            <a:off x="7178566" y="4225158"/>
            <a:ext cx="1965434" cy="646331"/>
          </a:xfrm>
          <a:prstGeom prst="rect">
            <a:avLst/>
          </a:prstGeom>
          <a:noFill/>
        </p:spPr>
        <p:txBody>
          <a:bodyPr wrap="square" lIns="91440" tIns="45720" rIns="91440" bIns="45720" rtlCol="0" anchor="t">
            <a:spAutoFit/>
          </a:bodyPr>
          <a:lstStyle/>
          <a:p>
            <a:r>
              <a:rPr lang="en-GB" sz="1200" dirty="0">
                <a:solidFill>
                  <a:schemeClr val="bg2"/>
                </a:solidFill>
                <a:latin typeface="Arial"/>
                <a:cs typeface="Arial"/>
              </a:rPr>
              <a:t>Published: Sept 2023</a:t>
            </a:r>
            <a:endParaRPr lang="en-GB" sz="1200" dirty="0">
              <a:solidFill>
                <a:schemeClr val="bg2"/>
              </a:solidFill>
              <a:latin typeface="Arial" panose="020B0604020202020204" pitchFamily="34" charset="0"/>
            </a:endParaRPr>
          </a:p>
          <a:p>
            <a:r>
              <a:rPr lang="en-GB" sz="1200" dirty="0">
                <a:solidFill>
                  <a:schemeClr val="bg2"/>
                </a:solidFill>
                <a:latin typeface="Arial"/>
                <a:cs typeface="Arial"/>
              </a:rPr>
              <a:t>Classification: OFFICIAL</a:t>
            </a:r>
          </a:p>
          <a:p>
            <a:r>
              <a:rPr lang="en-GB" sz="1200" dirty="0">
                <a:solidFill>
                  <a:schemeClr val="bg2"/>
                </a:solidFill>
                <a:latin typeface="Arial"/>
                <a:cs typeface="Arial"/>
              </a:rPr>
              <a:t>Version: 1.0</a:t>
            </a:r>
            <a:endParaRPr lang="en-GB" dirty="0">
              <a:solidFill>
                <a:schemeClr val="bg2"/>
              </a:solidFill>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18172" y="350838"/>
            <a:ext cx="8264525" cy="361950"/>
          </a:xfrm>
        </p:spPr>
        <p:txBody>
          <a:bodyPr/>
          <a:lstStyle/>
          <a:p>
            <a:r>
              <a:rPr lang="en-GB">
                <a:solidFill>
                  <a:srgbClr val="00A33B"/>
                </a:solidFill>
                <a:latin typeface="Arial"/>
                <a:cs typeface="Arial"/>
              </a:rPr>
              <a:t>Usability issues</a:t>
            </a:r>
            <a:endParaRPr lang="en-US"/>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a:pPr>
                <a:lnSpc>
                  <a:spcPct val="100000"/>
                </a:lnSpc>
                <a:spcBef>
                  <a:spcPct val="0"/>
                </a:spcBef>
                <a:buFontTx/>
                <a:buNone/>
              </a:pPr>
              <a:t>10</a:t>
            </a:fld>
            <a:endParaRPr lang="en-GB" altLang="en-US" sz="1000"/>
          </a:p>
        </p:txBody>
      </p:sp>
      <p:pic>
        <p:nvPicPr>
          <p:cNvPr id="8" name="Picture 7" descr="A screenshot of a computer screen&#10;&#10;Description automatically generated">
            <a:extLst>
              <a:ext uri="{FF2B5EF4-FFF2-40B4-BE49-F238E27FC236}">
                <a16:creationId xmlns:a16="http://schemas.microsoft.com/office/drawing/2014/main" id="{771B3375-D9B5-8E96-7CC5-EB83C533DB6D}"/>
              </a:ext>
            </a:extLst>
          </p:cNvPr>
          <p:cNvPicPr>
            <a:picLocks noChangeAspect="1"/>
          </p:cNvPicPr>
          <p:nvPr/>
        </p:nvPicPr>
        <p:blipFill>
          <a:blip r:embed="rId3"/>
          <a:stretch>
            <a:fillRect/>
          </a:stretch>
        </p:blipFill>
        <p:spPr>
          <a:xfrm>
            <a:off x="628650" y="4101743"/>
            <a:ext cx="7964349" cy="542948"/>
          </a:xfrm>
          <a:prstGeom prst="rect">
            <a:avLst/>
          </a:prstGeom>
          <a:ln>
            <a:noFill/>
          </a:ln>
          <a:effectLst>
            <a:outerShdw blurRad="292100" dist="139700" dir="2700000" algn="tl" rotWithShape="0">
              <a:srgbClr val="333333">
                <a:alpha val="65000"/>
              </a:srgbClr>
            </a:outerShdw>
          </a:effectLst>
        </p:spPr>
      </p:pic>
      <p:sp>
        <p:nvSpPr>
          <p:cNvPr id="12" name="Content Placeholder 2">
            <a:extLst>
              <a:ext uri="{FF2B5EF4-FFF2-40B4-BE49-F238E27FC236}">
                <a16:creationId xmlns:a16="http://schemas.microsoft.com/office/drawing/2014/main" id="{6EED4470-387F-0891-CEE1-5B84ABB9E5B5}"/>
              </a:ext>
            </a:extLst>
          </p:cNvPr>
          <p:cNvSpPr>
            <a:spLocks noGrp="1"/>
          </p:cNvSpPr>
          <p:nvPr>
            <p:ph idx="1"/>
          </p:nvPr>
        </p:nvSpPr>
        <p:spPr>
          <a:xfrm>
            <a:off x="563095" y="1216152"/>
            <a:ext cx="8155695" cy="3928926"/>
          </a:xfrm>
        </p:spPr>
        <p:txBody>
          <a:bodyPr/>
          <a:lstStyle/>
          <a:p>
            <a:pPr marL="0" indent="0">
              <a:buNone/>
              <a:defRPr/>
            </a:pPr>
            <a:r>
              <a:rPr lang="en-GB" sz="1400" dirty="0">
                <a:solidFill>
                  <a:srgbClr val="374151"/>
                </a:solidFill>
                <a:latin typeface="Arial"/>
                <a:cs typeface="Arial"/>
              </a:rPr>
              <a:t>The Returns flow has </a:t>
            </a:r>
            <a:r>
              <a:rPr lang="en-GB" sz="1400" b="1" dirty="0">
                <a:solidFill>
                  <a:srgbClr val="374151"/>
                </a:solidFill>
                <a:latin typeface="Arial"/>
                <a:cs typeface="Arial"/>
              </a:rPr>
              <a:t>23 usability issues across the 27 pages</a:t>
            </a:r>
            <a:r>
              <a:rPr lang="en-GB" sz="1400" dirty="0">
                <a:solidFill>
                  <a:srgbClr val="374151"/>
                </a:solidFill>
                <a:latin typeface="Arial"/>
                <a:cs typeface="Arial"/>
              </a:rPr>
              <a:t>. </a:t>
            </a:r>
            <a:endParaRPr lang="en-GB" sz="1400" dirty="0">
              <a:solidFill>
                <a:srgbClr val="374151"/>
              </a:solidFill>
              <a:latin typeface="Arial" charset="0"/>
              <a:cs typeface="Arial" charset="0"/>
            </a:endParaRPr>
          </a:p>
          <a:p>
            <a:pPr marL="0" indent="0">
              <a:buNone/>
              <a:defRPr/>
            </a:pPr>
            <a:r>
              <a:rPr lang="en-GB" sz="1400" dirty="0">
                <a:solidFill>
                  <a:srgbClr val="374151"/>
                </a:solidFill>
                <a:latin typeface="Arial"/>
                <a:cs typeface="Arial"/>
              </a:rPr>
              <a:t>The usability problems differ in severity and type of impact to the user's experience:</a:t>
            </a:r>
            <a:endParaRPr lang="en-GB" sz="1400" dirty="0">
              <a:solidFill>
                <a:srgbClr val="374151"/>
              </a:solidFill>
              <a:latin typeface="Arial" charset="0"/>
              <a:cs typeface="Arial" charset="0"/>
            </a:endParaRPr>
          </a:p>
          <a:p>
            <a:pPr marL="0" indent="0">
              <a:buNone/>
              <a:defRPr/>
            </a:pPr>
            <a:endParaRPr lang="en-GB" sz="1400">
              <a:solidFill>
                <a:srgbClr val="374151"/>
              </a:solidFill>
              <a:latin typeface="Arial"/>
              <a:cs typeface="Arial"/>
            </a:endParaRPr>
          </a:p>
          <a:p>
            <a:pPr marL="285750" indent="-285750">
              <a:defRPr/>
            </a:pPr>
            <a:r>
              <a:rPr lang="en-GB" sz="1400" b="1" dirty="0">
                <a:solidFill>
                  <a:srgbClr val="374151"/>
                </a:solidFill>
                <a:latin typeface="Arial"/>
                <a:cs typeface="Arial"/>
              </a:rPr>
              <a:t>High impact</a:t>
            </a:r>
            <a:r>
              <a:rPr lang="en-GB" sz="1400" dirty="0">
                <a:solidFill>
                  <a:srgbClr val="374151"/>
                </a:solidFill>
                <a:latin typeface="Arial"/>
                <a:cs typeface="Arial"/>
              </a:rPr>
              <a:t> to the user           </a:t>
            </a:r>
            <a:endParaRPr lang="en-GB" sz="1400" dirty="0">
              <a:solidFill>
                <a:srgbClr val="374151"/>
              </a:solidFill>
              <a:latin typeface="Arial" charset="0"/>
              <a:cs typeface="Arial" charset="0"/>
            </a:endParaRPr>
          </a:p>
          <a:p>
            <a:pPr marL="285750" indent="-285750">
              <a:defRPr/>
            </a:pPr>
            <a:r>
              <a:rPr lang="en-GB" sz="1400" b="1" dirty="0">
                <a:solidFill>
                  <a:srgbClr val="374151"/>
                </a:solidFill>
                <a:latin typeface="Arial"/>
                <a:cs typeface="Arial"/>
              </a:rPr>
              <a:t>Medium impact</a:t>
            </a:r>
            <a:r>
              <a:rPr lang="en-GB" sz="1400" dirty="0">
                <a:solidFill>
                  <a:srgbClr val="374151"/>
                </a:solidFill>
                <a:latin typeface="Arial"/>
                <a:cs typeface="Arial"/>
              </a:rPr>
              <a:t> to the user       </a:t>
            </a:r>
            <a:endParaRPr lang="en-GB" sz="1400" dirty="0">
              <a:solidFill>
                <a:srgbClr val="374151"/>
              </a:solidFill>
              <a:latin typeface="Arial" charset="0"/>
              <a:cs typeface="Arial" charset="0"/>
            </a:endParaRPr>
          </a:p>
          <a:p>
            <a:pPr marL="285750" indent="-285750">
              <a:defRPr/>
            </a:pPr>
            <a:r>
              <a:rPr lang="en-GB" sz="1400" b="1" dirty="0">
                <a:solidFill>
                  <a:srgbClr val="374151"/>
                </a:solidFill>
                <a:latin typeface="Arial"/>
                <a:cs typeface="Arial"/>
              </a:rPr>
              <a:t>Low impact</a:t>
            </a:r>
            <a:r>
              <a:rPr lang="en-GB" sz="1400" dirty="0">
                <a:solidFill>
                  <a:srgbClr val="374151"/>
                </a:solidFill>
                <a:latin typeface="Arial"/>
                <a:cs typeface="Arial"/>
              </a:rPr>
              <a:t> to the user</a:t>
            </a:r>
            <a:endParaRPr lang="en-GB" sz="1400" dirty="0">
              <a:solidFill>
                <a:srgbClr val="374151"/>
              </a:solidFill>
              <a:latin typeface="Arial" charset="0"/>
              <a:cs typeface="Arial" charset="0"/>
            </a:endParaRPr>
          </a:p>
          <a:p>
            <a:pPr marL="0" indent="0">
              <a:buNone/>
              <a:defRPr/>
            </a:pPr>
            <a:endParaRPr lang="en-GB" sz="1400">
              <a:solidFill>
                <a:srgbClr val="374151"/>
              </a:solidFill>
              <a:latin typeface="Arial" charset="0"/>
              <a:cs typeface="Arial" charset="0"/>
            </a:endParaRPr>
          </a:p>
        </p:txBody>
      </p:sp>
      <p:sp>
        <p:nvSpPr>
          <p:cNvPr id="15" name="TextBox 14">
            <a:extLst>
              <a:ext uri="{FF2B5EF4-FFF2-40B4-BE49-F238E27FC236}">
                <a16:creationId xmlns:a16="http://schemas.microsoft.com/office/drawing/2014/main" id="{60DF1DC6-1729-44D7-850B-57248CA37E3C}"/>
              </a:ext>
            </a:extLst>
          </p:cNvPr>
          <p:cNvSpPr txBox="1"/>
          <p:nvPr/>
        </p:nvSpPr>
        <p:spPr>
          <a:xfrm>
            <a:off x="563735" y="3522180"/>
            <a:ext cx="570102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Calibri"/>
                <a:cs typeface="Arial"/>
              </a:rPr>
              <a:t>An example of one high impact usability problem involving multiple pages</a:t>
            </a:r>
            <a:endParaRPr lang="en-US" sz="1200"/>
          </a:p>
        </p:txBody>
      </p:sp>
      <p:sp>
        <p:nvSpPr>
          <p:cNvPr id="16" name="TextBox 15">
            <a:extLst>
              <a:ext uri="{FF2B5EF4-FFF2-40B4-BE49-F238E27FC236}">
                <a16:creationId xmlns:a16="http://schemas.microsoft.com/office/drawing/2014/main" id="{EFF544ED-43E2-921B-57C9-3A045C696D9B}"/>
              </a:ext>
            </a:extLst>
          </p:cNvPr>
          <p:cNvSpPr txBox="1"/>
          <p:nvPr/>
        </p:nvSpPr>
        <p:spPr>
          <a:xfrm>
            <a:off x="563423" y="3846443"/>
            <a:ext cx="3153191"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Calibri"/>
                <a:cs typeface="Arial"/>
              </a:rPr>
              <a:t>"It's not clear which sett is being referred to at any one time."</a:t>
            </a:r>
          </a:p>
        </p:txBody>
      </p:sp>
      <p:sp>
        <p:nvSpPr>
          <p:cNvPr id="17" name="TextBox 16">
            <a:extLst>
              <a:ext uri="{FF2B5EF4-FFF2-40B4-BE49-F238E27FC236}">
                <a16:creationId xmlns:a16="http://schemas.microsoft.com/office/drawing/2014/main" id="{429512BA-5055-71BD-F6A4-C77131A3F350}"/>
              </a:ext>
            </a:extLst>
          </p:cNvPr>
          <p:cNvSpPr txBox="1"/>
          <p:nvPr/>
        </p:nvSpPr>
        <p:spPr>
          <a:xfrm>
            <a:off x="3416575" y="2161761"/>
            <a:ext cx="49074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Calibri"/>
                <a:cs typeface="Arial"/>
              </a:rPr>
              <a:t>= 4</a:t>
            </a:r>
            <a:endParaRPr lang="en-US" sz="1400"/>
          </a:p>
        </p:txBody>
      </p:sp>
      <p:sp>
        <p:nvSpPr>
          <p:cNvPr id="2" name="TextBox 1">
            <a:extLst>
              <a:ext uri="{FF2B5EF4-FFF2-40B4-BE49-F238E27FC236}">
                <a16:creationId xmlns:a16="http://schemas.microsoft.com/office/drawing/2014/main" id="{F6C8F85D-63E9-392D-0D8B-FD4D5B36C3D0}"/>
              </a:ext>
            </a:extLst>
          </p:cNvPr>
          <p:cNvSpPr txBox="1"/>
          <p:nvPr/>
        </p:nvSpPr>
        <p:spPr>
          <a:xfrm>
            <a:off x="3416574" y="2487888"/>
            <a:ext cx="49074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Calibri"/>
                <a:cs typeface="Arial"/>
              </a:rPr>
              <a:t>= 8</a:t>
            </a:r>
            <a:endParaRPr lang="en-US" sz="1400"/>
          </a:p>
        </p:txBody>
      </p:sp>
      <p:sp>
        <p:nvSpPr>
          <p:cNvPr id="3" name="TextBox 2">
            <a:extLst>
              <a:ext uri="{FF2B5EF4-FFF2-40B4-BE49-F238E27FC236}">
                <a16:creationId xmlns:a16="http://schemas.microsoft.com/office/drawing/2014/main" id="{534450E0-CFDF-77FC-ED8C-953BA250A52D}"/>
              </a:ext>
            </a:extLst>
          </p:cNvPr>
          <p:cNvSpPr txBox="1"/>
          <p:nvPr/>
        </p:nvSpPr>
        <p:spPr>
          <a:xfrm>
            <a:off x="3416574" y="2795380"/>
            <a:ext cx="49074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Calibri"/>
                <a:cs typeface="Arial"/>
              </a:rPr>
              <a:t>= 9</a:t>
            </a:r>
            <a:endParaRPr lang="en-US" sz="1400"/>
          </a:p>
        </p:txBody>
      </p:sp>
      <p:cxnSp>
        <p:nvCxnSpPr>
          <p:cNvPr id="4" name="Straight Arrow Connector 3">
            <a:extLst>
              <a:ext uri="{FF2B5EF4-FFF2-40B4-BE49-F238E27FC236}">
                <a16:creationId xmlns:a16="http://schemas.microsoft.com/office/drawing/2014/main" id="{D2FEDCA3-91EF-0D91-015A-7BC758295CE7}"/>
              </a:ext>
            </a:extLst>
          </p:cNvPr>
          <p:cNvCxnSpPr/>
          <p:nvPr/>
        </p:nvCxnSpPr>
        <p:spPr>
          <a:xfrm flipV="1">
            <a:off x="564969" y="3446962"/>
            <a:ext cx="4748347" cy="29391"/>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6333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39738" y="1833912"/>
            <a:ext cx="8950946" cy="215970"/>
          </a:xfrm>
        </p:spPr>
        <p:txBody>
          <a:bodyPr/>
          <a:lstStyle/>
          <a:p>
            <a:r>
              <a:rPr lang="en-GB">
                <a:solidFill>
                  <a:srgbClr val="00A33B"/>
                </a:solidFill>
                <a:latin typeface="Arial"/>
                <a:cs typeface="Arial"/>
              </a:rPr>
              <a:t>What we learned from usability testing </a:t>
            </a:r>
            <a:br>
              <a:rPr lang="en-GB">
                <a:latin typeface="Arial"/>
                <a:cs typeface="Arial"/>
              </a:rPr>
            </a:br>
            <a:r>
              <a:rPr lang="en-GB">
                <a:solidFill>
                  <a:srgbClr val="00A33B"/>
                </a:solidFill>
                <a:latin typeface="Arial"/>
                <a:cs typeface="Arial"/>
              </a:rPr>
              <a:t>the Report of Action online form</a:t>
            </a:r>
            <a:endParaRPr lang="en-US"/>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a:pPr>
                <a:lnSpc>
                  <a:spcPct val="100000"/>
                </a:lnSpc>
                <a:spcBef>
                  <a:spcPct val="0"/>
                </a:spcBef>
                <a:buFontTx/>
                <a:buNone/>
              </a:pPr>
              <a:t>11</a:t>
            </a:fld>
            <a:endParaRPr lang="en-GB" altLang="en-US" sz="1000"/>
          </a:p>
        </p:txBody>
      </p:sp>
      <p:sp>
        <p:nvSpPr>
          <p:cNvPr id="13" name="Content Placeholder 2">
            <a:extLst>
              <a:ext uri="{FF2B5EF4-FFF2-40B4-BE49-F238E27FC236}">
                <a16:creationId xmlns:a16="http://schemas.microsoft.com/office/drawing/2014/main" id="{63212584-D27B-B6B5-4DBA-8B3F1675D3B7}"/>
              </a:ext>
            </a:extLst>
          </p:cNvPr>
          <p:cNvSpPr txBox="1">
            <a:spLocks/>
          </p:cNvSpPr>
          <p:nvPr/>
        </p:nvSpPr>
        <p:spPr bwMode="auto">
          <a:xfrm>
            <a:off x="966129" y="2787276"/>
            <a:ext cx="7833205" cy="3492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2"/>
                </a:solidFill>
                <a:latin typeface="Arial" panose="020B0604020202020204" pitchFamily="34" charset="0"/>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14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12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endParaRPr lang="en-GB" altLang="en-US">
              <a:solidFill>
                <a:srgbClr val="595959"/>
              </a:solidFill>
              <a:latin typeface="Arial" charset="0"/>
              <a:cs typeface="Arial" charset="0"/>
            </a:endParaRPr>
          </a:p>
          <a:p>
            <a:pPr>
              <a:defRPr/>
            </a:pPr>
            <a:endParaRPr lang="en-GB" altLang="en-US">
              <a:solidFill>
                <a:srgbClr val="595959"/>
              </a:solidFill>
              <a:latin typeface="Arial" charset="0"/>
              <a:cs typeface="Arial" charset="0"/>
            </a:endParaRPr>
          </a:p>
          <a:p>
            <a:pPr eaLnBrk="1" hangingPunct="1">
              <a:buFont typeface="Arial" charset="0"/>
              <a:defRPr/>
            </a:pPr>
            <a:endParaRPr lang="en-GB" altLang="en-US">
              <a:solidFill>
                <a:srgbClr val="000000"/>
              </a:solidFill>
              <a:latin typeface="Arial" charset="0"/>
              <a:cs typeface="Arial" charset="0"/>
            </a:endParaRPr>
          </a:p>
          <a:p>
            <a:pPr marL="457200" lvl="1" indent="0" eaLnBrk="1" hangingPunct="1">
              <a:buNone/>
              <a:defRPr/>
            </a:pPr>
            <a:endParaRPr lang="en-GB" altLang="en-US">
              <a:solidFill>
                <a:srgbClr val="00AF41"/>
              </a:solidFill>
              <a:latin typeface="Arial" charset="0"/>
              <a:cs typeface="Arial" charset="0"/>
            </a:endParaRPr>
          </a:p>
        </p:txBody>
      </p:sp>
    </p:spTree>
    <p:extLst>
      <p:ext uri="{BB962C8B-B14F-4D97-AF65-F5344CB8AC3E}">
        <p14:creationId xmlns:p14="http://schemas.microsoft.com/office/powerpoint/2010/main" val="3610528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3"/>
          <p:cNvSpPr>
            <a:spLocks noGrp="1"/>
          </p:cNvSpPr>
          <p:nvPr>
            <p:ph type="ctrTitle"/>
          </p:nvPr>
        </p:nvSpPr>
        <p:spPr>
          <a:xfrm>
            <a:off x="431800" y="1301750"/>
            <a:ext cx="6081713" cy="491918"/>
          </a:xfrm>
        </p:spPr>
        <p:txBody>
          <a:bodyPr/>
          <a:lstStyle/>
          <a:p>
            <a:pPr eaLnBrk="1" hangingPunct="1"/>
            <a:r>
              <a:rPr lang="en-GB" altLang="en-US" sz="3200">
                <a:solidFill>
                  <a:srgbClr val="00A33B"/>
                </a:solidFill>
                <a:latin typeface="Arial"/>
                <a:cs typeface="Arial"/>
              </a:rPr>
              <a:t>Key themes</a:t>
            </a:r>
          </a:p>
        </p:txBody>
      </p:sp>
      <p:sp>
        <p:nvSpPr>
          <p:cNvPr id="14339" name="Subtitle 4"/>
          <p:cNvSpPr>
            <a:spLocks noGrp="1"/>
          </p:cNvSpPr>
          <p:nvPr>
            <p:ph type="subTitle" idx="1"/>
          </p:nvPr>
        </p:nvSpPr>
        <p:spPr>
          <a:xfrm>
            <a:off x="431800" y="1823140"/>
            <a:ext cx="7763863" cy="2216150"/>
          </a:xfrm>
        </p:spPr>
        <p:txBody>
          <a:bodyPr/>
          <a:lstStyle/>
          <a:p>
            <a:pPr marL="342900" indent="-342900">
              <a:buAutoNum type="arabicPeriod"/>
            </a:pPr>
            <a:r>
              <a:rPr lang="en-GB" sz="1400" b="1">
                <a:solidFill>
                  <a:schemeClr val="tx1">
                    <a:lumMod val="65000"/>
                    <a:lumOff val="35000"/>
                  </a:schemeClr>
                </a:solidFill>
                <a:latin typeface="Arial"/>
                <a:cs typeface="Arial"/>
              </a:rPr>
              <a:t>The context of Ecologists' work</a:t>
            </a:r>
            <a:endParaRPr lang="en-GB" altLang="en-US" sz="1400" b="1">
              <a:solidFill>
                <a:schemeClr val="tx1">
                  <a:lumMod val="65000"/>
                  <a:lumOff val="35000"/>
                </a:schemeClr>
              </a:solidFill>
            </a:endParaRPr>
          </a:p>
          <a:p>
            <a:pPr marL="342900" indent="-342900">
              <a:buAutoNum type="alphaLcPeriod"/>
            </a:pPr>
            <a:r>
              <a:rPr lang="en-GB" sz="1400">
                <a:solidFill>
                  <a:schemeClr val="tx1">
                    <a:lumMod val="65000"/>
                    <a:lumOff val="35000"/>
                  </a:schemeClr>
                </a:solidFill>
                <a:latin typeface="Arial"/>
                <a:cs typeface="Arial"/>
              </a:rPr>
              <a:t>The dynamic nature of construction work and wildlife</a:t>
            </a:r>
            <a:endParaRPr lang="en-US" sz="1400">
              <a:solidFill>
                <a:schemeClr val="tx1">
                  <a:lumMod val="65000"/>
                  <a:lumOff val="35000"/>
                </a:schemeClr>
              </a:solidFill>
              <a:latin typeface="Arial"/>
              <a:cs typeface="Arial"/>
            </a:endParaRPr>
          </a:p>
          <a:p>
            <a:pPr marL="342900" indent="-342900">
              <a:buAutoNum type="alphaLcPeriod"/>
            </a:pPr>
            <a:r>
              <a:rPr lang="en-GB" sz="1400">
                <a:solidFill>
                  <a:schemeClr val="tx1">
                    <a:lumMod val="65000"/>
                    <a:lumOff val="35000"/>
                  </a:schemeClr>
                </a:solidFill>
                <a:latin typeface="Arial"/>
                <a:cs typeface="Arial"/>
              </a:rPr>
              <a:t>Challenges in providing conclusive evidence due to limitations when monitoring wildlife</a:t>
            </a:r>
            <a:br>
              <a:rPr lang="en-GB" sz="1400">
                <a:latin typeface="Arial"/>
                <a:cs typeface="Arial"/>
              </a:rPr>
            </a:br>
            <a:endParaRPr lang="en-GB" sz="1400">
              <a:solidFill>
                <a:schemeClr val="tx1">
                  <a:lumMod val="65000"/>
                  <a:lumOff val="35000"/>
                </a:schemeClr>
              </a:solidFill>
              <a:latin typeface="Arial"/>
              <a:cs typeface="Arial"/>
            </a:endParaRPr>
          </a:p>
          <a:p>
            <a:r>
              <a:rPr lang="en-GB" sz="1400" b="1">
                <a:solidFill>
                  <a:schemeClr val="tx1">
                    <a:lumMod val="65000"/>
                    <a:lumOff val="35000"/>
                  </a:schemeClr>
                </a:solidFill>
                <a:latin typeface="Arial"/>
                <a:cs typeface="Arial"/>
              </a:rPr>
              <a:t>2.    Ecologists' unmet needs, the Returns process and usability gap in between</a:t>
            </a:r>
          </a:p>
          <a:p>
            <a:pPr marL="342900" indent="-342900">
              <a:buAutoNum type="alphaLcPeriod"/>
            </a:pPr>
            <a:r>
              <a:rPr lang="en-GB" sz="1400">
                <a:solidFill>
                  <a:schemeClr val="tx1">
                    <a:lumMod val="65000"/>
                    <a:lumOff val="35000"/>
                  </a:schemeClr>
                </a:solidFill>
                <a:latin typeface="Arial"/>
                <a:cs typeface="Arial"/>
              </a:rPr>
              <a:t>Lack clarity on Natural England's assessment process.</a:t>
            </a:r>
            <a:endParaRPr lang="en-US">
              <a:solidFill>
                <a:schemeClr val="tx1">
                  <a:lumMod val="65000"/>
                  <a:lumOff val="35000"/>
                </a:schemeClr>
              </a:solidFill>
            </a:endParaRPr>
          </a:p>
          <a:p>
            <a:pPr marL="342900" indent="-342900">
              <a:buAutoNum type="alphaLcPeriod"/>
            </a:pPr>
            <a:r>
              <a:rPr lang="en-GB" sz="1400">
                <a:solidFill>
                  <a:schemeClr val="tx1">
                    <a:lumMod val="65000"/>
                    <a:lumOff val="35000"/>
                  </a:schemeClr>
                </a:solidFill>
                <a:latin typeface="Arial"/>
                <a:cs typeface="Arial"/>
              </a:rPr>
              <a:t>Provide transparency to license holders.</a:t>
            </a:r>
            <a:endParaRPr lang="en-US">
              <a:solidFill>
                <a:schemeClr val="tx1">
                  <a:lumMod val="65000"/>
                  <a:lumOff val="35000"/>
                </a:schemeClr>
              </a:solidFill>
            </a:endParaRPr>
          </a:p>
          <a:p>
            <a:pPr marL="342900" indent="-342900">
              <a:buAutoNum type="alphaLcPeriod"/>
            </a:pPr>
            <a:r>
              <a:rPr lang="en-GB" sz="1400">
                <a:solidFill>
                  <a:schemeClr val="tx1">
                    <a:lumMod val="65000"/>
                    <a:lumOff val="35000"/>
                  </a:schemeClr>
                </a:solidFill>
                <a:latin typeface="Arial"/>
                <a:cs typeface="Arial"/>
              </a:rPr>
              <a:t>Keep records for auditing purposes.</a:t>
            </a:r>
            <a:br>
              <a:rPr lang="en-GB" sz="1400">
                <a:latin typeface="Arial"/>
                <a:cs typeface="Arial"/>
              </a:rPr>
            </a:br>
            <a:endParaRPr lang="en-GB" sz="1400">
              <a:solidFill>
                <a:schemeClr val="tx1">
                  <a:lumMod val="65000"/>
                  <a:lumOff val="35000"/>
                </a:schemeClr>
              </a:solidFill>
              <a:latin typeface="Arial"/>
              <a:cs typeface="Arial"/>
            </a:endParaRPr>
          </a:p>
          <a:p>
            <a:r>
              <a:rPr lang="en-GB" sz="1400" b="1">
                <a:solidFill>
                  <a:schemeClr val="tx1">
                    <a:lumMod val="65000"/>
                    <a:lumOff val="35000"/>
                  </a:schemeClr>
                </a:solidFill>
                <a:latin typeface="Arial"/>
                <a:cs typeface="Arial"/>
              </a:rPr>
              <a:t>3.    Standalone usability issues</a:t>
            </a:r>
            <a:endParaRPr lang="en-GB" sz="1400" b="1">
              <a:solidFill>
                <a:schemeClr val="tx1">
                  <a:lumMod val="65000"/>
                  <a:lumOff val="35000"/>
                </a:schemeClr>
              </a:solidFill>
            </a:endParaRPr>
          </a:p>
          <a:p>
            <a:pPr marL="342900" indent="-342900">
              <a:buAutoNum type="arabicPeriod"/>
            </a:pPr>
            <a:endParaRPr lang="en-GB" altLang="en-US" sz="1500" b="1">
              <a:solidFill>
                <a:srgbClr val="00A33B"/>
              </a:solidFill>
            </a:endParaRPr>
          </a:p>
          <a:p>
            <a:endParaRPr lang="en-GB" altLang="en-US" sz="1500" b="1">
              <a:solidFill>
                <a:srgbClr val="00A33B"/>
              </a:solidFill>
            </a:endParaRPr>
          </a:p>
          <a:p>
            <a:pPr marL="342900" indent="-342900">
              <a:buAutoNum type="arabicPeriod"/>
            </a:pPr>
            <a:endParaRPr lang="en-GB" altLang="en-US" sz="1500" b="1">
              <a:solidFill>
                <a:srgbClr val="00A33B"/>
              </a:solidFill>
            </a:endParaRPr>
          </a:p>
          <a:p>
            <a:endParaRPr lang="en-GB" altLang="en-US" sz="1500">
              <a:solidFill>
                <a:srgbClr val="FF0000"/>
              </a:solidFill>
            </a:endParaRPr>
          </a:p>
          <a:p>
            <a:pPr marL="342900" indent="-342900">
              <a:buFont typeface="Calibri" panose="020B0604020202020204" pitchFamily="34" charset="0"/>
              <a:buChar char="-"/>
            </a:pPr>
            <a:endParaRPr lang="en-GB" altLang="en-US">
              <a:solidFill>
                <a:srgbClr val="00A33B"/>
              </a:solidFill>
            </a:endParaRPr>
          </a:p>
        </p:txBody>
      </p:sp>
    </p:spTree>
    <p:extLst>
      <p:ext uri="{BB962C8B-B14F-4D97-AF65-F5344CB8AC3E}">
        <p14:creationId xmlns:p14="http://schemas.microsoft.com/office/powerpoint/2010/main" val="2648788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3"/>
          <p:cNvSpPr>
            <a:spLocks noGrp="1"/>
          </p:cNvSpPr>
          <p:nvPr>
            <p:ph type="ctrTitle"/>
          </p:nvPr>
        </p:nvSpPr>
        <p:spPr>
          <a:xfrm>
            <a:off x="431800" y="1301754"/>
            <a:ext cx="6081104" cy="1483120"/>
          </a:xfrm>
        </p:spPr>
        <p:txBody>
          <a:bodyPr wrap="square" anchor="b">
            <a:normAutofit/>
          </a:bodyPr>
          <a:lstStyle/>
          <a:p>
            <a:pPr marL="514350" indent="-514350">
              <a:buAutoNum type="arabicPeriod"/>
            </a:pPr>
            <a:r>
              <a:rPr lang="en-GB" altLang="en-US" sz="3000">
                <a:latin typeface="Arial"/>
                <a:cs typeface="Arial"/>
              </a:rPr>
              <a:t>The context of ecologists' work</a:t>
            </a:r>
          </a:p>
        </p:txBody>
      </p:sp>
    </p:spTree>
    <p:extLst>
      <p:ext uri="{BB962C8B-B14F-4D97-AF65-F5344CB8AC3E}">
        <p14:creationId xmlns:p14="http://schemas.microsoft.com/office/powerpoint/2010/main" val="1225118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18172" y="350838"/>
            <a:ext cx="8264525" cy="361950"/>
          </a:xfrm>
        </p:spPr>
        <p:txBody>
          <a:bodyPr/>
          <a:lstStyle/>
          <a:p>
            <a:pPr marL="514350" indent="-514350">
              <a:buAutoNum type="alphaLcPeriod"/>
            </a:pPr>
            <a:r>
              <a:rPr lang="en-GB" dirty="0">
                <a:solidFill>
                  <a:srgbClr val="00A33B"/>
                </a:solidFill>
                <a:latin typeface="Arial"/>
                <a:cs typeface="Arial"/>
              </a:rPr>
              <a:t>The dynamic nature of construction work and wildlife</a:t>
            </a:r>
            <a:endParaRPr lang="en-US" dirty="0"/>
          </a:p>
        </p:txBody>
      </p:sp>
      <p:sp>
        <p:nvSpPr>
          <p:cNvPr id="13315" name="Content Placeholder 2"/>
          <p:cNvSpPr>
            <a:spLocks noGrp="1"/>
          </p:cNvSpPr>
          <p:nvPr>
            <p:ph idx="1"/>
          </p:nvPr>
        </p:nvSpPr>
        <p:spPr>
          <a:xfrm>
            <a:off x="563095" y="1216152"/>
            <a:ext cx="4448711" cy="3932031"/>
          </a:xfrm>
        </p:spPr>
        <p:txBody>
          <a:bodyPr/>
          <a:lstStyle/>
          <a:p>
            <a:pPr marL="0" indent="0">
              <a:buNone/>
              <a:defRPr/>
            </a:pPr>
            <a:endParaRPr lang="en-GB" sz="1400">
              <a:solidFill>
                <a:srgbClr val="374151"/>
              </a:solidFill>
              <a:latin typeface="Arial"/>
              <a:cs typeface="Arial"/>
            </a:endParaRPr>
          </a:p>
          <a:p>
            <a:pPr marL="285750" indent="-285750">
              <a:defRPr/>
            </a:pPr>
            <a:r>
              <a:rPr lang="en-GB" sz="1400">
                <a:solidFill>
                  <a:srgbClr val="374151"/>
                </a:solidFill>
                <a:latin typeface="Arial"/>
                <a:cs typeface="Arial"/>
              </a:rPr>
              <a:t>Ecologists navigate a dynamic development environment where unexpected changes can disrupt their work, especially at the intersection of construction and nature. </a:t>
            </a:r>
            <a:endParaRPr lang="en-GB">
              <a:solidFill>
                <a:srgbClr val="00AF41"/>
              </a:solidFill>
            </a:endParaRPr>
          </a:p>
          <a:p>
            <a:pPr marL="285750" indent="-285750">
              <a:defRPr/>
            </a:pPr>
            <a:r>
              <a:rPr lang="en-GB" sz="1400">
                <a:solidFill>
                  <a:srgbClr val="374151"/>
                </a:solidFill>
                <a:latin typeface="Arial"/>
                <a:cs typeface="Arial"/>
              </a:rPr>
              <a:t>Adapting to on-site shifts in natural conditions while meeting the needs of clients, Natural England, and wildlife poses a complex challenge.</a:t>
            </a:r>
            <a:endParaRPr lang="en-GB">
              <a:solidFill>
                <a:srgbClr val="00AF41"/>
              </a:solidFill>
            </a:endParaRPr>
          </a:p>
          <a:p>
            <a:pPr marL="285750" indent="-285750">
              <a:defRPr/>
            </a:pPr>
            <a:r>
              <a:rPr lang="en-GB" sz="1400">
                <a:solidFill>
                  <a:srgbClr val="374151"/>
                </a:solidFill>
                <a:latin typeface="Arial"/>
                <a:cs typeface="Arial"/>
              </a:rPr>
              <a:t>Adapting to perceived binary processes poses a challenge; flexibility is essential.</a:t>
            </a:r>
            <a:br>
              <a:rPr lang="en-US"/>
            </a:br>
            <a:endParaRPr lang="en-US"/>
          </a:p>
          <a:p>
            <a:pPr>
              <a:buFont typeface="Arial" charset="0"/>
              <a:buChar char="•"/>
              <a:defRPr/>
            </a:pPr>
            <a:endParaRPr lang="en-GB" altLang="en-US">
              <a:solidFill>
                <a:srgbClr val="595959"/>
              </a:solidFill>
              <a:latin typeface="Arial" charset="0"/>
              <a:cs typeface="Arial" charset="0"/>
            </a:endParaRPr>
          </a:p>
          <a:p>
            <a:pPr eaLnBrk="1" hangingPunct="1">
              <a:buFont typeface="Arial" charset="0"/>
              <a:buChar char="•"/>
              <a:defRPr/>
            </a:pPr>
            <a:endParaRPr lang="en-GB" altLang="en-US">
              <a:solidFill>
                <a:srgbClr val="000000"/>
              </a:solidFill>
              <a:latin typeface="Arial" charset="0"/>
              <a:cs typeface="Arial" charset="0"/>
            </a:endParaRPr>
          </a:p>
          <a:p>
            <a:pPr marL="457200" lvl="1" indent="0" eaLnBrk="1" hangingPunct="1">
              <a:buNone/>
              <a:defRPr/>
            </a:pPr>
            <a:endParaRPr lang="en-GB" altLang="en-US">
              <a:solidFill>
                <a:srgbClr val="00AF41"/>
              </a:solidFill>
              <a:latin typeface="Arial" charset="0"/>
              <a:cs typeface="Arial" charset="0"/>
            </a:endParaRPr>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a:pPr>
                <a:lnSpc>
                  <a:spcPct val="100000"/>
                </a:lnSpc>
                <a:spcBef>
                  <a:spcPct val="0"/>
                </a:spcBef>
                <a:buFontTx/>
                <a:buNone/>
              </a:pPr>
              <a:t>14</a:t>
            </a:fld>
            <a:endParaRPr lang="en-GB" altLang="en-US" sz="1000"/>
          </a:p>
        </p:txBody>
      </p:sp>
      <p:pic>
        <p:nvPicPr>
          <p:cNvPr id="5" name="Picture 4" descr="A screenshot of a computer screen&#10;&#10;Description automatically generated">
            <a:extLst>
              <a:ext uri="{FF2B5EF4-FFF2-40B4-BE49-F238E27FC236}">
                <a16:creationId xmlns:a16="http://schemas.microsoft.com/office/drawing/2014/main" id="{EAAEE7D9-98AE-E1AD-487E-3FAB39A0A557}"/>
              </a:ext>
            </a:extLst>
          </p:cNvPr>
          <p:cNvPicPr>
            <a:picLocks noChangeAspect="1"/>
          </p:cNvPicPr>
          <p:nvPr/>
        </p:nvPicPr>
        <p:blipFill>
          <a:blip r:embed="rId3"/>
          <a:stretch>
            <a:fillRect/>
          </a:stretch>
        </p:blipFill>
        <p:spPr>
          <a:xfrm>
            <a:off x="5290803" y="1368131"/>
            <a:ext cx="2128217" cy="1756112"/>
          </a:xfrm>
          <a:prstGeom prst="rect">
            <a:avLst/>
          </a:prstGeom>
          <a:ln>
            <a:noFill/>
          </a:ln>
          <a:effectLst>
            <a:outerShdw blurRad="292100" dist="139700" dir="2700000" algn="tl" rotWithShape="0">
              <a:srgbClr val="333333">
                <a:alpha val="65000"/>
              </a:srgbClr>
            </a:outerShdw>
          </a:effectLst>
        </p:spPr>
      </p:pic>
      <p:pic>
        <p:nvPicPr>
          <p:cNvPr id="11" name="Picture 10" descr="A screenshot of a computer&#10;&#10;Description automatically generated">
            <a:extLst>
              <a:ext uri="{FF2B5EF4-FFF2-40B4-BE49-F238E27FC236}">
                <a16:creationId xmlns:a16="http://schemas.microsoft.com/office/drawing/2014/main" id="{00C0ACBA-57AA-6583-6763-C15E2FB16D97}"/>
              </a:ext>
            </a:extLst>
          </p:cNvPr>
          <p:cNvPicPr>
            <a:picLocks noChangeAspect="1"/>
          </p:cNvPicPr>
          <p:nvPr/>
        </p:nvPicPr>
        <p:blipFill>
          <a:blip r:embed="rId4"/>
          <a:stretch>
            <a:fillRect/>
          </a:stretch>
        </p:blipFill>
        <p:spPr>
          <a:xfrm>
            <a:off x="5290722" y="3346858"/>
            <a:ext cx="2128217" cy="1329027"/>
          </a:xfrm>
          <a:prstGeom prst="rect">
            <a:avLst/>
          </a:prstGeom>
          <a:ln>
            <a:noFill/>
          </a:ln>
          <a:effectLst>
            <a:outerShdw blurRad="292100" dist="139700" dir="2700000" algn="tl" rotWithShape="0">
              <a:srgbClr val="333333">
                <a:alpha val="65000"/>
              </a:srgbClr>
            </a:outerShdw>
          </a:effectLst>
        </p:spPr>
      </p:pic>
      <p:sp>
        <p:nvSpPr>
          <p:cNvPr id="13" name="Speech Bubble: Rectangle with Corners Rounded 12">
            <a:extLst>
              <a:ext uri="{FF2B5EF4-FFF2-40B4-BE49-F238E27FC236}">
                <a16:creationId xmlns:a16="http://schemas.microsoft.com/office/drawing/2014/main" id="{756F67CC-9535-F359-DF81-B5C6C57154B6}"/>
              </a:ext>
            </a:extLst>
          </p:cNvPr>
          <p:cNvSpPr/>
          <p:nvPr/>
        </p:nvSpPr>
        <p:spPr>
          <a:xfrm>
            <a:off x="6680214" y="2347784"/>
            <a:ext cx="2336704" cy="2024514"/>
          </a:xfrm>
          <a:prstGeom prst="wedgeRoundRectCallout">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GB" sz="900" i="1">
                <a:solidFill>
                  <a:schemeClr val="tx1"/>
                </a:solidFill>
                <a:latin typeface="Arial"/>
                <a:ea typeface="+mn-lt"/>
                <a:cs typeface="Arial"/>
              </a:rPr>
              <a:t>"You['ve said in the licence application] that you were going to use a 1-metre wide and half a metre deep digger bucket with no teeth to excavate the soil. But having got down a metre you found that there was a large lump of concrete there, which meant that you needed to change the digger bucket to a toothed bucket to be able to lift the blasted thing or get some sort of strop under it and lift it up with a different machine." </a:t>
            </a:r>
            <a:r>
              <a:rPr lang="en-GB" sz="900">
                <a:solidFill>
                  <a:schemeClr val="tx1"/>
                </a:solidFill>
                <a:latin typeface="Arial"/>
                <a:ea typeface="+mn-lt"/>
                <a:cs typeface="Arial"/>
              </a:rPr>
              <a:t>P4</a:t>
            </a:r>
            <a:endParaRPr lang="en-GB" sz="900">
              <a:solidFill>
                <a:schemeClr val="tx1"/>
              </a:solidFill>
              <a:ea typeface="Calibri"/>
              <a:cs typeface="Arial"/>
            </a:endParaRPr>
          </a:p>
        </p:txBody>
      </p:sp>
    </p:spTree>
    <p:extLst>
      <p:ext uri="{BB962C8B-B14F-4D97-AF65-F5344CB8AC3E}">
        <p14:creationId xmlns:p14="http://schemas.microsoft.com/office/powerpoint/2010/main" val="3311705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18172" y="350838"/>
            <a:ext cx="8264525" cy="361950"/>
          </a:xfrm>
        </p:spPr>
        <p:txBody>
          <a:bodyPr/>
          <a:lstStyle/>
          <a:p>
            <a:pPr marL="400050" indent="-400050"/>
            <a:r>
              <a:rPr lang="en-GB">
                <a:solidFill>
                  <a:srgbClr val="00A33B"/>
                </a:solidFill>
                <a:latin typeface="Arial"/>
                <a:cs typeface="Arial"/>
              </a:rPr>
              <a:t>b. A challenge providing conclusive evidence </a:t>
            </a:r>
            <a:r>
              <a:rPr lang="en-GB" dirty="0">
                <a:solidFill>
                  <a:srgbClr val="00A33B"/>
                </a:solidFill>
                <a:latin typeface="Arial"/>
                <a:cs typeface="Arial"/>
              </a:rPr>
              <a:t>due to limitations when monitoring wildlife</a:t>
            </a:r>
            <a:br>
              <a:rPr lang="en-GB" dirty="0">
                <a:latin typeface="Arial"/>
                <a:cs typeface="Arial"/>
              </a:rPr>
            </a:br>
            <a:endParaRPr lang="en-GB">
              <a:solidFill>
                <a:srgbClr val="00A33B"/>
              </a:solidFill>
              <a:latin typeface="Arial"/>
              <a:cs typeface="Arial"/>
            </a:endParaRPr>
          </a:p>
          <a:p>
            <a:endParaRPr lang="en-GB">
              <a:solidFill>
                <a:srgbClr val="00A33B"/>
              </a:solidFill>
            </a:endParaRPr>
          </a:p>
        </p:txBody>
      </p:sp>
      <p:sp>
        <p:nvSpPr>
          <p:cNvPr id="13315" name="Content Placeholder 2"/>
          <p:cNvSpPr>
            <a:spLocks noGrp="1"/>
          </p:cNvSpPr>
          <p:nvPr>
            <p:ph idx="1"/>
          </p:nvPr>
        </p:nvSpPr>
        <p:spPr>
          <a:xfrm>
            <a:off x="563095" y="1216152"/>
            <a:ext cx="4448711" cy="3932031"/>
          </a:xfrm>
        </p:spPr>
        <p:txBody>
          <a:bodyPr/>
          <a:lstStyle/>
          <a:p>
            <a:pPr marL="0" indent="0">
              <a:buNone/>
              <a:defRPr/>
            </a:pPr>
            <a:endParaRPr lang="en-GB" sz="1400">
              <a:solidFill>
                <a:srgbClr val="374151"/>
              </a:solidFill>
              <a:latin typeface="Arial"/>
              <a:cs typeface="Arial"/>
            </a:endParaRPr>
          </a:p>
          <a:p>
            <a:pPr marL="285750" indent="-285750">
              <a:defRPr/>
            </a:pPr>
            <a:r>
              <a:rPr lang="en-GB" sz="1400">
                <a:solidFill>
                  <a:srgbClr val="374151"/>
                </a:solidFill>
                <a:latin typeface="Arial"/>
                <a:cs typeface="Arial"/>
              </a:rPr>
              <a:t>Given the unpredictable nature of wildlife, and limitations in properly monitoring badgers, it can be challenging providing conclusive evidence of their behaviour.</a:t>
            </a:r>
            <a:br>
              <a:rPr lang="en-US"/>
            </a:br>
            <a:endParaRPr lang="en-US"/>
          </a:p>
          <a:p>
            <a:pPr>
              <a:buFont typeface="Arial" charset="0"/>
              <a:buChar char="•"/>
              <a:defRPr/>
            </a:pPr>
            <a:endParaRPr lang="en-GB" altLang="en-US">
              <a:solidFill>
                <a:srgbClr val="595959"/>
              </a:solidFill>
              <a:latin typeface="Arial" charset="0"/>
              <a:cs typeface="Arial" charset="0"/>
            </a:endParaRPr>
          </a:p>
          <a:p>
            <a:pPr eaLnBrk="1" hangingPunct="1">
              <a:buFont typeface="Arial" charset="0"/>
              <a:buChar char="•"/>
              <a:defRPr/>
            </a:pPr>
            <a:endParaRPr lang="en-GB" altLang="en-US">
              <a:solidFill>
                <a:srgbClr val="000000"/>
              </a:solidFill>
              <a:latin typeface="Arial" charset="0"/>
              <a:cs typeface="Arial" charset="0"/>
            </a:endParaRPr>
          </a:p>
          <a:p>
            <a:pPr marL="457200" lvl="1" indent="0" eaLnBrk="1" hangingPunct="1">
              <a:buNone/>
              <a:defRPr/>
            </a:pPr>
            <a:endParaRPr lang="en-GB" altLang="en-US">
              <a:solidFill>
                <a:srgbClr val="00AF41"/>
              </a:solidFill>
              <a:latin typeface="Arial" charset="0"/>
              <a:cs typeface="Arial" charset="0"/>
            </a:endParaRPr>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a:pPr>
                <a:lnSpc>
                  <a:spcPct val="100000"/>
                </a:lnSpc>
                <a:spcBef>
                  <a:spcPct val="0"/>
                </a:spcBef>
                <a:buFontTx/>
                <a:buNone/>
              </a:pPr>
              <a:t>15</a:t>
            </a:fld>
            <a:endParaRPr lang="en-GB" altLang="en-US" sz="1000"/>
          </a:p>
        </p:txBody>
      </p:sp>
      <p:pic>
        <p:nvPicPr>
          <p:cNvPr id="4" name="Picture 3" descr="A screenshot of a computer&#10;&#10;Description automatically generated">
            <a:extLst>
              <a:ext uri="{FF2B5EF4-FFF2-40B4-BE49-F238E27FC236}">
                <a16:creationId xmlns:a16="http://schemas.microsoft.com/office/drawing/2014/main" id="{5C892008-0010-36E3-C4E6-426F9E3D0C29}"/>
              </a:ext>
            </a:extLst>
          </p:cNvPr>
          <p:cNvPicPr>
            <a:picLocks noChangeAspect="1"/>
          </p:cNvPicPr>
          <p:nvPr/>
        </p:nvPicPr>
        <p:blipFill>
          <a:blip r:embed="rId3"/>
          <a:stretch>
            <a:fillRect/>
          </a:stretch>
        </p:blipFill>
        <p:spPr>
          <a:xfrm>
            <a:off x="5292190" y="1546664"/>
            <a:ext cx="2743200" cy="1635787"/>
          </a:xfrm>
          <a:prstGeom prst="rect">
            <a:avLst/>
          </a:prstGeom>
          <a:ln>
            <a:noFill/>
          </a:ln>
          <a:effectLst>
            <a:outerShdw blurRad="292100" dist="139700" dir="2700000" algn="tl" rotWithShape="0">
              <a:srgbClr val="333333">
                <a:alpha val="65000"/>
              </a:srgbClr>
            </a:outerShdw>
          </a:effectLst>
        </p:spPr>
      </p:pic>
      <p:sp>
        <p:nvSpPr>
          <p:cNvPr id="13" name="Speech Bubble: Rectangle with Corners Rounded 12">
            <a:extLst>
              <a:ext uri="{FF2B5EF4-FFF2-40B4-BE49-F238E27FC236}">
                <a16:creationId xmlns:a16="http://schemas.microsoft.com/office/drawing/2014/main" id="{756F67CC-9535-F359-DF81-B5C6C57154B6}"/>
              </a:ext>
            </a:extLst>
          </p:cNvPr>
          <p:cNvSpPr/>
          <p:nvPr/>
        </p:nvSpPr>
        <p:spPr>
          <a:xfrm>
            <a:off x="903096" y="2723608"/>
            <a:ext cx="3911434" cy="1617631"/>
          </a:xfrm>
          <a:prstGeom prst="wedgeRoundRectCallout">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GB" sz="900" i="1">
                <a:solidFill>
                  <a:schemeClr val="tx1"/>
                </a:solidFill>
                <a:latin typeface="Arial"/>
                <a:ea typeface="+mn-lt"/>
                <a:cs typeface="Arial"/>
              </a:rPr>
              <a:t>"What you want to happen is that there are badgers in the sett. Because if there aren't badgers in the sett, then you've never really sure that there definitely aren't badges in the sett and they haven't got some other way in and out. So, you want your sand traps to show initial activity all going one way because once the gates are set to one way, hopefully the badgers are just going out and you shouldn't have any paw prints going back in. So after about four days you hope that... more or less activities have wound down, they've all left and then you're confident. But the thing is that, is the set is actually empty?" </a:t>
            </a:r>
            <a:r>
              <a:rPr lang="en-GB" sz="900">
                <a:solidFill>
                  <a:schemeClr val="tx1"/>
                </a:solidFill>
                <a:latin typeface="Arial"/>
                <a:ea typeface="+mn-lt"/>
                <a:cs typeface="Arial"/>
              </a:rPr>
              <a:t>P4</a:t>
            </a:r>
          </a:p>
        </p:txBody>
      </p:sp>
    </p:spTree>
    <p:extLst>
      <p:ext uri="{BB962C8B-B14F-4D97-AF65-F5344CB8AC3E}">
        <p14:creationId xmlns:p14="http://schemas.microsoft.com/office/powerpoint/2010/main" val="2512859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A849BCF-6466-20F2-2B01-12778CCC5974}"/>
              </a:ext>
            </a:extLst>
          </p:cNvPr>
          <p:cNvSpPr txBox="1">
            <a:spLocks/>
          </p:cNvSpPr>
          <p:nvPr/>
        </p:nvSpPr>
        <p:spPr bwMode="auto">
          <a:xfrm>
            <a:off x="418172" y="350838"/>
            <a:ext cx="826452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3200" kern="1200">
                <a:solidFill>
                  <a:schemeClr val="tx2"/>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3200">
                <a:solidFill>
                  <a:schemeClr val="tx2"/>
                </a:solidFill>
                <a:latin typeface="Arial" charset="0"/>
                <a:cs typeface="Arial" charset="0"/>
              </a:defRPr>
            </a:lvl2pPr>
            <a:lvl3pPr algn="l" rtl="0" eaLnBrk="0" fontAlgn="base" hangingPunct="0">
              <a:lnSpc>
                <a:spcPct val="90000"/>
              </a:lnSpc>
              <a:spcBef>
                <a:spcPct val="0"/>
              </a:spcBef>
              <a:spcAft>
                <a:spcPct val="0"/>
              </a:spcAft>
              <a:defRPr sz="3200">
                <a:solidFill>
                  <a:schemeClr val="tx2"/>
                </a:solidFill>
                <a:latin typeface="Arial" charset="0"/>
                <a:cs typeface="Arial" charset="0"/>
              </a:defRPr>
            </a:lvl3pPr>
            <a:lvl4pPr algn="l" rtl="0" eaLnBrk="0" fontAlgn="base" hangingPunct="0">
              <a:lnSpc>
                <a:spcPct val="90000"/>
              </a:lnSpc>
              <a:spcBef>
                <a:spcPct val="0"/>
              </a:spcBef>
              <a:spcAft>
                <a:spcPct val="0"/>
              </a:spcAft>
              <a:defRPr sz="3200">
                <a:solidFill>
                  <a:schemeClr val="tx2"/>
                </a:solidFill>
                <a:latin typeface="Arial" charset="0"/>
                <a:cs typeface="Arial" charset="0"/>
              </a:defRPr>
            </a:lvl4pPr>
            <a:lvl5pPr algn="l" rtl="0" eaLnBrk="0" fontAlgn="base" hangingPunct="0">
              <a:lnSpc>
                <a:spcPct val="90000"/>
              </a:lnSpc>
              <a:spcBef>
                <a:spcPct val="0"/>
              </a:spcBef>
              <a:spcAft>
                <a:spcPct val="0"/>
              </a:spcAft>
              <a:defRPr sz="3200">
                <a:solidFill>
                  <a:schemeClr val="tx2"/>
                </a:solidFill>
                <a:latin typeface="Arial" charset="0"/>
                <a:cs typeface="Arial"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GB">
                <a:solidFill>
                  <a:srgbClr val="00A33B"/>
                </a:solidFill>
                <a:latin typeface="Arial"/>
                <a:cs typeface="Arial"/>
              </a:rPr>
              <a:t>A challenge providing conclusive evidence due to limitations when monitoring wildlife</a:t>
            </a:r>
            <a:br>
              <a:rPr lang="en-GB">
                <a:latin typeface="Arial"/>
                <a:cs typeface="Arial"/>
              </a:rPr>
            </a:br>
            <a:endParaRPr lang="en-GB">
              <a:solidFill>
                <a:srgbClr val="00A33B"/>
              </a:solidFill>
              <a:latin typeface="Arial"/>
              <a:cs typeface="Arial"/>
            </a:endParaRPr>
          </a:p>
          <a:p>
            <a:endParaRPr lang="en-GB"/>
          </a:p>
          <a:p>
            <a:endParaRPr lang="en-GB">
              <a:solidFill>
                <a:srgbClr val="00A33B"/>
              </a:solidFill>
            </a:endParaRPr>
          </a:p>
        </p:txBody>
      </p:sp>
      <p:pic>
        <p:nvPicPr>
          <p:cNvPr id="3" name="Picture 2" descr="A screenshot of a computer screen&#10;&#10;Description automatically generated">
            <a:extLst>
              <a:ext uri="{FF2B5EF4-FFF2-40B4-BE49-F238E27FC236}">
                <a16:creationId xmlns:a16="http://schemas.microsoft.com/office/drawing/2014/main" id="{A20F7945-A2FC-9694-F8B9-7A333488886B}"/>
              </a:ext>
            </a:extLst>
          </p:cNvPr>
          <p:cNvPicPr>
            <a:picLocks noChangeAspect="1"/>
          </p:cNvPicPr>
          <p:nvPr/>
        </p:nvPicPr>
        <p:blipFill>
          <a:blip r:embed="rId3"/>
          <a:stretch>
            <a:fillRect/>
          </a:stretch>
        </p:blipFill>
        <p:spPr>
          <a:xfrm>
            <a:off x="5467845" y="1594868"/>
            <a:ext cx="2743200" cy="2265492"/>
          </a:xfrm>
          <a:prstGeom prst="rect">
            <a:avLst/>
          </a:prstGeom>
          <a:ln>
            <a:noFill/>
          </a:ln>
          <a:effectLst>
            <a:outerShdw blurRad="292100" dist="139700" dir="2700000" algn="tl" rotWithShape="0">
              <a:srgbClr val="333333">
                <a:alpha val="65000"/>
              </a:srgbClr>
            </a:outerShdw>
          </a:effectLst>
        </p:spPr>
      </p:pic>
      <p:sp>
        <p:nvSpPr>
          <p:cNvPr id="13315" name="Content Placeholder 2"/>
          <p:cNvSpPr>
            <a:spLocks noGrp="1"/>
          </p:cNvSpPr>
          <p:nvPr>
            <p:ph idx="1"/>
          </p:nvPr>
        </p:nvSpPr>
        <p:spPr>
          <a:xfrm>
            <a:off x="563095" y="1216152"/>
            <a:ext cx="4448711" cy="3932031"/>
          </a:xfrm>
        </p:spPr>
        <p:txBody>
          <a:bodyPr/>
          <a:lstStyle/>
          <a:p>
            <a:pPr marL="0" indent="0">
              <a:buNone/>
              <a:defRPr/>
            </a:pPr>
            <a:endParaRPr lang="en-GB" sz="1400">
              <a:solidFill>
                <a:srgbClr val="374151"/>
              </a:solidFill>
              <a:latin typeface="Arial"/>
              <a:cs typeface="Arial"/>
            </a:endParaRPr>
          </a:p>
          <a:p>
            <a:pPr marL="0" indent="0">
              <a:buNone/>
              <a:defRPr/>
            </a:pPr>
            <a:r>
              <a:rPr lang="en-GB" sz="1400">
                <a:solidFill>
                  <a:srgbClr val="374151"/>
                </a:solidFill>
                <a:latin typeface="Arial"/>
                <a:cs typeface="Arial"/>
              </a:rPr>
              <a:t>Every participant comprehended the 'nil report of action' option.</a:t>
            </a:r>
            <a:endParaRPr lang="en-US"/>
          </a:p>
          <a:p>
            <a:pPr marL="0" indent="0">
              <a:buNone/>
              <a:defRPr/>
            </a:pPr>
            <a:r>
              <a:rPr lang="en-GB" sz="1400">
                <a:solidFill>
                  <a:srgbClr val="374151"/>
                </a:solidFill>
                <a:latin typeface="Arial"/>
                <a:cs typeface="Arial"/>
              </a:rPr>
              <a:t>During the testing, it became evident that ecologists often faced ambiguity and encountered grey areas in their work.</a:t>
            </a:r>
            <a:endParaRPr lang="en-GB"/>
          </a:p>
          <a:p>
            <a:pPr marL="0" indent="0">
              <a:buNone/>
              <a:defRPr/>
            </a:pPr>
            <a:r>
              <a:rPr lang="en-GB" sz="1400">
                <a:solidFill>
                  <a:srgbClr val="374151"/>
                </a:solidFill>
                <a:latin typeface="Arial"/>
                <a:cs typeface="Arial"/>
              </a:rPr>
              <a:t>At times, the 'yes' and 'no' options were clear, but participants felt they fell short when partial actions occurred under these choices without completing them entirely.</a:t>
            </a:r>
            <a:endParaRPr lang="en-GB"/>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a:pPr>
                <a:lnSpc>
                  <a:spcPct val="100000"/>
                </a:lnSpc>
                <a:spcBef>
                  <a:spcPct val="0"/>
                </a:spcBef>
                <a:buFontTx/>
                <a:buNone/>
              </a:pPr>
              <a:t>16</a:t>
            </a:fld>
            <a:endParaRPr lang="en-GB" altLang="en-US" sz="1000"/>
          </a:p>
        </p:txBody>
      </p:sp>
      <p:sp>
        <p:nvSpPr>
          <p:cNvPr id="10" name="Speech Bubble: Rectangle with Corners Rounded 9">
            <a:extLst>
              <a:ext uri="{FF2B5EF4-FFF2-40B4-BE49-F238E27FC236}">
                <a16:creationId xmlns:a16="http://schemas.microsoft.com/office/drawing/2014/main" id="{AF1A74FF-0043-5F3F-971F-DDE4A6331C06}"/>
              </a:ext>
            </a:extLst>
          </p:cNvPr>
          <p:cNvSpPr/>
          <p:nvPr/>
        </p:nvSpPr>
        <p:spPr>
          <a:xfrm>
            <a:off x="7228274" y="2245815"/>
            <a:ext cx="1241099" cy="992441"/>
          </a:xfrm>
          <a:prstGeom prst="wedgeRoundRectCallout">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GB" sz="1200">
              <a:solidFill>
                <a:schemeClr val="tx1">
                  <a:lumMod val="75000"/>
                  <a:lumOff val="25000"/>
                </a:schemeClr>
              </a:solidFill>
              <a:latin typeface="Arial"/>
              <a:ea typeface="+mn-lt"/>
              <a:cs typeface="Arial"/>
            </a:endParaRPr>
          </a:p>
          <a:p>
            <a:r>
              <a:rPr lang="en-GB" sz="1000" i="1">
                <a:solidFill>
                  <a:schemeClr val="tx1"/>
                </a:solidFill>
                <a:latin typeface="Arial"/>
                <a:ea typeface="+mn-lt"/>
                <a:cs typeface="+mn-lt"/>
              </a:rPr>
              <a:t>"There's no partial action for destroying part of a sett" </a:t>
            </a:r>
            <a:r>
              <a:rPr lang="en-GB" sz="1000">
                <a:solidFill>
                  <a:schemeClr val="tx1"/>
                </a:solidFill>
                <a:latin typeface="Arial"/>
                <a:ea typeface="+mn-lt"/>
                <a:cs typeface="+mn-lt"/>
              </a:rPr>
              <a:t>P1</a:t>
            </a:r>
            <a:endParaRPr lang="en-GB" i="1">
              <a:solidFill>
                <a:schemeClr val="tx1"/>
              </a:solidFill>
              <a:latin typeface="Arial"/>
              <a:ea typeface="+mn-lt"/>
              <a:cs typeface="+mn-lt"/>
            </a:endParaRPr>
          </a:p>
          <a:p>
            <a:endParaRPr lang="en-GB" sz="1200">
              <a:solidFill>
                <a:schemeClr val="tx1">
                  <a:lumMod val="75000"/>
                  <a:lumOff val="25000"/>
                </a:schemeClr>
              </a:solidFill>
              <a:latin typeface="Calibri"/>
              <a:cs typeface="Calibri"/>
            </a:endParaRPr>
          </a:p>
        </p:txBody>
      </p:sp>
    </p:spTree>
    <p:extLst>
      <p:ext uri="{BB962C8B-B14F-4D97-AF65-F5344CB8AC3E}">
        <p14:creationId xmlns:p14="http://schemas.microsoft.com/office/powerpoint/2010/main" val="393779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3"/>
          <p:cNvSpPr>
            <a:spLocks noGrp="1"/>
          </p:cNvSpPr>
          <p:nvPr>
            <p:ph type="ctrTitle"/>
          </p:nvPr>
        </p:nvSpPr>
        <p:spPr>
          <a:xfrm>
            <a:off x="431800" y="1301754"/>
            <a:ext cx="6081104" cy="1954527"/>
          </a:xfrm>
        </p:spPr>
        <p:txBody>
          <a:bodyPr vert="horz" wrap="square" lIns="91440" tIns="45720" rIns="91440" bIns="45720" numCol="1" anchor="b" anchorCtr="0" compatLnSpc="1">
            <a:prstTxWarp prst="textNoShape">
              <a:avLst/>
            </a:prstTxWarp>
            <a:noAutofit/>
          </a:bodyPr>
          <a:lstStyle/>
          <a:p>
            <a:r>
              <a:rPr lang="en-GB" altLang="en-US" sz="3000">
                <a:latin typeface="Arial"/>
                <a:cs typeface="Arial"/>
              </a:rPr>
              <a:t>2. Ecologists' unmet needs, </a:t>
            </a:r>
            <a:br>
              <a:rPr lang="en-GB" altLang="en-US" sz="3000"/>
            </a:br>
            <a:r>
              <a:rPr lang="en-GB" altLang="en-US" sz="3000">
                <a:latin typeface="Arial"/>
                <a:cs typeface="Arial"/>
              </a:rPr>
              <a:t>the Returns process and </a:t>
            </a:r>
            <a:br>
              <a:rPr lang="en-GB" altLang="en-US" sz="3000"/>
            </a:br>
            <a:r>
              <a:rPr lang="en-GB" altLang="en-US" sz="3000">
                <a:latin typeface="Arial"/>
                <a:cs typeface="Arial"/>
              </a:rPr>
              <a:t>usability gap in between</a:t>
            </a:r>
            <a:endParaRPr lang="en-US" sz="3000">
              <a:latin typeface="Arial"/>
              <a:cs typeface="Arial"/>
            </a:endParaRPr>
          </a:p>
        </p:txBody>
      </p:sp>
    </p:spTree>
    <p:extLst>
      <p:ext uri="{BB962C8B-B14F-4D97-AF65-F5344CB8AC3E}">
        <p14:creationId xmlns:p14="http://schemas.microsoft.com/office/powerpoint/2010/main" val="16447276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omputer&#10;&#10;Description automatically generated">
            <a:extLst>
              <a:ext uri="{FF2B5EF4-FFF2-40B4-BE49-F238E27FC236}">
                <a16:creationId xmlns:a16="http://schemas.microsoft.com/office/drawing/2014/main" id="{3C1CEB7C-8CA5-0905-5AB0-A756790DECB0}"/>
              </a:ext>
            </a:extLst>
          </p:cNvPr>
          <p:cNvPicPr>
            <a:picLocks noChangeAspect="1"/>
          </p:cNvPicPr>
          <p:nvPr/>
        </p:nvPicPr>
        <p:blipFill rotWithShape="1">
          <a:blip r:embed="rId3"/>
          <a:srcRect r="113" b="22886"/>
          <a:stretch/>
        </p:blipFill>
        <p:spPr>
          <a:xfrm>
            <a:off x="5319968" y="1507728"/>
            <a:ext cx="2181022" cy="1307747"/>
          </a:xfrm>
          <a:prstGeom prst="rect">
            <a:avLst/>
          </a:prstGeom>
          <a:ln>
            <a:noFill/>
          </a:ln>
          <a:effectLst>
            <a:outerShdw blurRad="292100" dist="139700" dir="2700000" algn="tl" rotWithShape="0">
              <a:srgbClr val="333333">
                <a:alpha val="65000"/>
              </a:srgbClr>
            </a:outerShdw>
          </a:effectLst>
        </p:spPr>
      </p:pic>
      <p:sp>
        <p:nvSpPr>
          <p:cNvPr id="15362" name="Title 1"/>
          <p:cNvSpPr>
            <a:spLocks noGrp="1"/>
          </p:cNvSpPr>
          <p:nvPr>
            <p:ph type="title"/>
          </p:nvPr>
        </p:nvSpPr>
        <p:spPr>
          <a:xfrm>
            <a:off x="418172" y="350838"/>
            <a:ext cx="8264525" cy="361950"/>
          </a:xfrm>
        </p:spPr>
        <p:txBody>
          <a:bodyPr/>
          <a:lstStyle/>
          <a:p>
            <a:pPr marL="514350" indent="-514350">
              <a:buAutoNum type="alphaLcPeriod"/>
            </a:pPr>
            <a:r>
              <a:rPr lang="en-GB" dirty="0">
                <a:solidFill>
                  <a:srgbClr val="00A33B"/>
                </a:solidFill>
                <a:latin typeface="Arial"/>
                <a:cs typeface="Arial"/>
              </a:rPr>
              <a:t>Ecologists lack clarity on Natural England's assessment process</a:t>
            </a:r>
            <a:endParaRPr lang="en-US"/>
          </a:p>
          <a:p>
            <a:endParaRPr lang="en-GB">
              <a:solidFill>
                <a:srgbClr val="00A33B"/>
              </a:solidFill>
            </a:endParaRPr>
          </a:p>
        </p:txBody>
      </p:sp>
      <p:sp>
        <p:nvSpPr>
          <p:cNvPr id="13315" name="Content Placeholder 2"/>
          <p:cNvSpPr>
            <a:spLocks noGrp="1"/>
          </p:cNvSpPr>
          <p:nvPr>
            <p:ph idx="1"/>
          </p:nvPr>
        </p:nvSpPr>
        <p:spPr>
          <a:xfrm>
            <a:off x="563095" y="1216152"/>
            <a:ext cx="4448711" cy="3932031"/>
          </a:xfrm>
        </p:spPr>
        <p:txBody>
          <a:bodyPr/>
          <a:lstStyle/>
          <a:p>
            <a:pPr marL="285750" indent="-285750">
              <a:defRPr/>
            </a:pPr>
            <a:endParaRPr lang="en-GB" sz="1400">
              <a:solidFill>
                <a:srgbClr val="374151"/>
              </a:solidFill>
              <a:latin typeface="Arial"/>
              <a:cs typeface="Arial"/>
            </a:endParaRPr>
          </a:p>
          <a:p>
            <a:pPr marL="285750" indent="-285750">
              <a:defRPr/>
            </a:pPr>
            <a:r>
              <a:rPr lang="en-GB" sz="1400">
                <a:solidFill>
                  <a:srgbClr val="374151"/>
                </a:solidFill>
                <a:latin typeface="Arial"/>
                <a:cs typeface="Arial"/>
              </a:rPr>
              <a:t>Participants expressed anxiety due to a lack of clarity about Natural England's assessment process. </a:t>
            </a:r>
            <a:endParaRPr lang="en-US">
              <a:solidFill>
                <a:srgbClr val="00AF41"/>
              </a:solidFill>
            </a:endParaRPr>
          </a:p>
          <a:p>
            <a:pPr marL="285750" indent="-285750">
              <a:defRPr/>
            </a:pPr>
            <a:r>
              <a:rPr lang="en-GB" sz="1400">
                <a:solidFill>
                  <a:srgbClr val="374151"/>
                </a:solidFill>
                <a:latin typeface="Arial"/>
                <a:cs typeface="Arial"/>
              </a:rPr>
              <a:t>This uncertainty raised concerns about providing either incorrect or insufficient evidence, potentially causing delays. </a:t>
            </a:r>
            <a:endParaRPr lang="en-US">
              <a:solidFill>
                <a:srgbClr val="00AF41"/>
              </a:solidFill>
            </a:endParaRPr>
          </a:p>
          <a:p>
            <a:pPr marL="285750" indent="-285750">
              <a:defRPr/>
            </a:pPr>
            <a:r>
              <a:rPr lang="en-GB" sz="1400">
                <a:solidFill>
                  <a:srgbClr val="374151"/>
                </a:solidFill>
                <a:latin typeface="Arial"/>
                <a:cs typeface="Arial"/>
              </a:rPr>
              <a:t>We tended to observe this uncertainty when participants encountered questions requesting evidence or where they believed evidence might be valuable, often in free text boxes.</a:t>
            </a:r>
            <a:endParaRPr lang="en-US"/>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a:pPr>
                <a:lnSpc>
                  <a:spcPct val="100000"/>
                </a:lnSpc>
                <a:spcBef>
                  <a:spcPct val="0"/>
                </a:spcBef>
                <a:buFontTx/>
                <a:buNone/>
              </a:pPr>
              <a:t>18</a:t>
            </a:fld>
            <a:endParaRPr lang="en-GB" altLang="en-US" sz="1000"/>
          </a:p>
        </p:txBody>
      </p:sp>
      <p:sp>
        <p:nvSpPr>
          <p:cNvPr id="6" name="Speech Bubble: Rectangle with Corners Rounded 5">
            <a:extLst>
              <a:ext uri="{FF2B5EF4-FFF2-40B4-BE49-F238E27FC236}">
                <a16:creationId xmlns:a16="http://schemas.microsoft.com/office/drawing/2014/main" id="{50A91B0E-E6B1-66F4-0473-C50A0A9A0924}"/>
              </a:ext>
            </a:extLst>
          </p:cNvPr>
          <p:cNvSpPr/>
          <p:nvPr/>
        </p:nvSpPr>
        <p:spPr>
          <a:xfrm>
            <a:off x="6863787" y="1541808"/>
            <a:ext cx="1662100" cy="981024"/>
          </a:xfrm>
          <a:prstGeom prst="wedgeRoundRectCallout">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GB" sz="900" i="1">
                <a:solidFill>
                  <a:schemeClr val="tx1"/>
                </a:solidFill>
                <a:latin typeface="Arial"/>
                <a:ea typeface="+mn-lt"/>
                <a:cs typeface="Arial"/>
              </a:rPr>
              <a:t>"What are they wanting me to describe?... I want to be honest, but I don't want to someone to come back and question the variations." </a:t>
            </a:r>
            <a:r>
              <a:rPr lang="en-GB" sz="900">
                <a:solidFill>
                  <a:schemeClr val="tx1"/>
                </a:solidFill>
                <a:latin typeface="Arial"/>
                <a:ea typeface="+mn-lt"/>
                <a:cs typeface="Arial"/>
              </a:rPr>
              <a:t>P3</a:t>
            </a:r>
            <a:endParaRPr lang="en-GB" sz="900">
              <a:solidFill>
                <a:schemeClr val="tx1"/>
              </a:solidFill>
              <a:latin typeface="Arial"/>
              <a:cs typeface="Arial"/>
            </a:endParaRPr>
          </a:p>
        </p:txBody>
      </p:sp>
      <p:pic>
        <p:nvPicPr>
          <p:cNvPr id="9" name="Picture 8" descr="A screenshot of a computer&#10;&#10;Description automatically generated">
            <a:extLst>
              <a:ext uri="{FF2B5EF4-FFF2-40B4-BE49-F238E27FC236}">
                <a16:creationId xmlns:a16="http://schemas.microsoft.com/office/drawing/2014/main" id="{41B430A9-B9A3-4204-0060-D486618A11BE}"/>
              </a:ext>
            </a:extLst>
          </p:cNvPr>
          <p:cNvPicPr>
            <a:picLocks noChangeAspect="1"/>
          </p:cNvPicPr>
          <p:nvPr/>
        </p:nvPicPr>
        <p:blipFill rotWithShape="1">
          <a:blip r:embed="rId4"/>
          <a:srcRect b="25914"/>
          <a:stretch/>
        </p:blipFill>
        <p:spPr>
          <a:xfrm>
            <a:off x="5320250" y="3325125"/>
            <a:ext cx="2184124" cy="1102993"/>
          </a:xfrm>
          <a:prstGeom prst="rect">
            <a:avLst/>
          </a:prstGeom>
          <a:ln>
            <a:noFill/>
          </a:ln>
          <a:effectLst>
            <a:outerShdw blurRad="292100" dist="139700" dir="2700000" algn="tl" rotWithShape="0">
              <a:srgbClr val="333333">
                <a:alpha val="65000"/>
              </a:srgbClr>
            </a:outerShdw>
          </a:effectLst>
        </p:spPr>
      </p:pic>
      <p:sp>
        <p:nvSpPr>
          <p:cNvPr id="12" name="Speech Bubble: Rectangle with Corners Rounded 11">
            <a:extLst>
              <a:ext uri="{FF2B5EF4-FFF2-40B4-BE49-F238E27FC236}">
                <a16:creationId xmlns:a16="http://schemas.microsoft.com/office/drawing/2014/main" id="{4E32F439-7961-075C-E5B0-A45FE6317AC7}"/>
              </a:ext>
            </a:extLst>
          </p:cNvPr>
          <p:cNvSpPr/>
          <p:nvPr/>
        </p:nvSpPr>
        <p:spPr>
          <a:xfrm>
            <a:off x="6863465" y="3183296"/>
            <a:ext cx="1305519" cy="952950"/>
          </a:xfrm>
          <a:prstGeom prst="wedgeRoundRectCallout">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GB" sz="1000" i="1">
                <a:solidFill>
                  <a:schemeClr val="tx1"/>
                </a:solidFill>
                <a:latin typeface="Arial"/>
                <a:ea typeface="+mn-lt"/>
                <a:cs typeface="Arial"/>
              </a:rPr>
              <a:t>"There's not a clear picture of what's wanted or needed." </a:t>
            </a:r>
            <a:r>
              <a:rPr lang="en-GB" sz="1000">
                <a:solidFill>
                  <a:schemeClr val="tx1"/>
                </a:solidFill>
                <a:latin typeface="Arial"/>
                <a:ea typeface="+mn-lt"/>
                <a:cs typeface="Arial"/>
              </a:rPr>
              <a:t>P2</a:t>
            </a:r>
            <a:endParaRPr lang="en-GB">
              <a:solidFill>
                <a:schemeClr val="tx1"/>
              </a:solidFill>
              <a:cs typeface="Arial"/>
            </a:endParaRPr>
          </a:p>
        </p:txBody>
      </p:sp>
    </p:spTree>
    <p:extLst>
      <p:ext uri="{BB962C8B-B14F-4D97-AF65-F5344CB8AC3E}">
        <p14:creationId xmlns:p14="http://schemas.microsoft.com/office/powerpoint/2010/main" val="36267912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18172" y="350838"/>
            <a:ext cx="8264525" cy="361950"/>
          </a:xfrm>
        </p:spPr>
        <p:txBody>
          <a:bodyPr/>
          <a:lstStyle/>
          <a:p>
            <a:pPr marL="514350" indent="-514350">
              <a:buAutoNum type="alphaLcPeriod"/>
            </a:pPr>
            <a:r>
              <a:rPr lang="en-GB" dirty="0">
                <a:solidFill>
                  <a:srgbClr val="00A33B"/>
                </a:solidFill>
                <a:latin typeface="Arial"/>
                <a:cs typeface="Arial"/>
              </a:rPr>
              <a:t>Ecologists lack clarity on Natural England's assessment process</a:t>
            </a:r>
            <a:endParaRPr lang="en-US"/>
          </a:p>
          <a:p>
            <a:endParaRPr lang="en-GB">
              <a:solidFill>
                <a:srgbClr val="00A33B"/>
              </a:solidFill>
            </a:endParaRPr>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a:pPr>
                <a:lnSpc>
                  <a:spcPct val="100000"/>
                </a:lnSpc>
                <a:spcBef>
                  <a:spcPct val="0"/>
                </a:spcBef>
                <a:buFontTx/>
                <a:buNone/>
              </a:pPr>
              <a:t>19</a:t>
            </a:fld>
            <a:endParaRPr lang="en-GB" altLang="en-US" sz="1000"/>
          </a:p>
        </p:txBody>
      </p:sp>
      <p:sp>
        <p:nvSpPr>
          <p:cNvPr id="2" name="TextBox 1">
            <a:extLst>
              <a:ext uri="{FF2B5EF4-FFF2-40B4-BE49-F238E27FC236}">
                <a16:creationId xmlns:a16="http://schemas.microsoft.com/office/drawing/2014/main" id="{47F1B6E5-8226-F158-CEE8-1D6872E6C22B}"/>
              </a:ext>
            </a:extLst>
          </p:cNvPr>
          <p:cNvSpPr txBox="1"/>
          <p:nvPr/>
        </p:nvSpPr>
        <p:spPr>
          <a:xfrm>
            <a:off x="2195926" y="1416325"/>
            <a:ext cx="4707108" cy="2462213"/>
          </a:xfrm>
          <a:prstGeom prst="rect">
            <a:avLst/>
          </a:prstGeom>
          <a:noFill/>
          <a:ln>
            <a:solidFill>
              <a:schemeClr val="tx1">
                <a:lumMod val="75000"/>
                <a:lumOff val="2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Calibri"/>
                <a:cs typeface="Calibri"/>
              </a:rPr>
              <a:t>Pages this caused confusion for:</a:t>
            </a:r>
          </a:p>
          <a:p>
            <a:endParaRPr lang="en-US" sz="1000">
              <a:latin typeface="Calibri"/>
              <a:cs typeface="Calibri"/>
            </a:endParaRPr>
          </a:p>
          <a:p>
            <a:r>
              <a:rPr lang="en-US" sz="1000">
                <a:latin typeface="Calibri"/>
                <a:cs typeface="Calibri"/>
              </a:rPr>
              <a:t>1. did you obstruct sett entrances by means of one-way badger gates?</a:t>
            </a:r>
            <a:endParaRPr lang="en-US" sz="1000">
              <a:latin typeface="Calibri"/>
            </a:endParaRPr>
          </a:p>
          <a:p>
            <a:r>
              <a:rPr lang="en-US" sz="1000">
                <a:latin typeface="Calibri"/>
                <a:cs typeface="Calibri"/>
              </a:rPr>
              <a:t>2. did you obstruct sett entrances by blocking or proofing?</a:t>
            </a:r>
            <a:endParaRPr lang="en-US" sz="1000">
              <a:latin typeface="Calibri"/>
            </a:endParaRPr>
          </a:p>
          <a:p>
            <a:r>
              <a:rPr lang="en-US" sz="1000">
                <a:latin typeface="Calibri"/>
                <a:cs typeface="Calibri"/>
              </a:rPr>
              <a:t>3. did you damage a sett by hand and mechanical means?</a:t>
            </a:r>
            <a:endParaRPr lang="en-US" sz="1000">
              <a:latin typeface="Calibri"/>
            </a:endParaRPr>
          </a:p>
          <a:p>
            <a:r>
              <a:rPr lang="en-US" sz="1000">
                <a:latin typeface="Calibri"/>
                <a:cs typeface="Calibri"/>
              </a:rPr>
              <a:t>4. did you destroy a sett by hand and mechanical means?</a:t>
            </a:r>
            <a:endParaRPr lang="en-US" sz="1000">
              <a:latin typeface="Calibri"/>
            </a:endParaRPr>
          </a:p>
          <a:p>
            <a:r>
              <a:rPr lang="en-US" sz="1000">
                <a:latin typeface="Calibri"/>
                <a:cs typeface="Calibri"/>
              </a:rPr>
              <a:t>5. describe the work carried out to create the artificial sett.</a:t>
            </a:r>
            <a:endParaRPr lang="en-US" sz="1000">
              <a:latin typeface="Calibri"/>
            </a:endParaRPr>
          </a:p>
          <a:p>
            <a:r>
              <a:rPr lang="en-US" sz="1000">
                <a:latin typeface="Calibri"/>
                <a:cs typeface="Calibri"/>
              </a:rPr>
              <a:t>6. was the artificial sett created before the licensed sett was closed?</a:t>
            </a:r>
            <a:endParaRPr lang="en-US" sz="1000">
              <a:latin typeface="Calibri"/>
            </a:endParaRPr>
          </a:p>
          <a:p>
            <a:r>
              <a:rPr lang="en-US" sz="1000">
                <a:latin typeface="Calibri"/>
                <a:cs typeface="Calibri"/>
              </a:rPr>
              <a:t>7. what evidence do you have that badgers found the artificial sett?</a:t>
            </a:r>
            <a:endParaRPr lang="en-US" sz="1000">
              <a:latin typeface="Calibri"/>
            </a:endParaRPr>
          </a:p>
          <a:p>
            <a:r>
              <a:rPr lang="en-US" sz="1000">
                <a:latin typeface="Calibri"/>
                <a:cs typeface="Calibri"/>
              </a:rPr>
              <a:t>9. did the work carried out under the </a:t>
            </a:r>
            <a:r>
              <a:rPr lang="en-US" sz="1000" err="1">
                <a:latin typeface="Calibri"/>
                <a:cs typeface="Calibri"/>
              </a:rPr>
              <a:t>licence</a:t>
            </a:r>
            <a:r>
              <a:rPr lang="en-US" sz="1000">
                <a:latin typeface="Calibri"/>
                <a:cs typeface="Calibri"/>
              </a:rPr>
              <a:t> cause any concerns to badgers' welfare?</a:t>
            </a:r>
            <a:endParaRPr lang="en-US" sz="1000">
              <a:latin typeface="Calibri"/>
            </a:endParaRPr>
          </a:p>
          <a:p>
            <a:r>
              <a:rPr lang="en-US" sz="1000">
                <a:latin typeface="Calibri"/>
                <a:cs typeface="Calibri"/>
              </a:rPr>
              <a:t>10. when did you destroy the vacant sett?</a:t>
            </a:r>
            <a:endParaRPr lang="en-US" sz="1000">
              <a:latin typeface="Calibri"/>
            </a:endParaRPr>
          </a:p>
          <a:p>
            <a:r>
              <a:rPr lang="en-US" sz="1000">
                <a:latin typeface="Calibri"/>
                <a:cs typeface="Calibri"/>
              </a:rPr>
              <a:t>11. did you disturb badgers?</a:t>
            </a:r>
            <a:endParaRPr lang="en-US" sz="1000">
              <a:latin typeface="Calibri"/>
            </a:endParaRPr>
          </a:p>
          <a:p>
            <a:r>
              <a:rPr lang="en-US" sz="1000">
                <a:latin typeface="Calibri"/>
                <a:cs typeface="Calibri"/>
              </a:rPr>
              <a:t>12. describe the work carried out to create an artificial sett</a:t>
            </a:r>
            <a:endParaRPr lang="en-US" sz="1000">
              <a:latin typeface="Calibri"/>
            </a:endParaRPr>
          </a:p>
          <a:p>
            <a:r>
              <a:rPr lang="en-US" sz="1000">
                <a:latin typeface="Calibri"/>
                <a:cs typeface="Calibri"/>
              </a:rPr>
              <a:t>13. do you want to upload supporting information?</a:t>
            </a:r>
            <a:endParaRPr lang="en-US" sz="1000">
              <a:latin typeface="Calibri"/>
            </a:endParaRPr>
          </a:p>
          <a:p>
            <a:pPr algn="l"/>
            <a:endParaRPr lang="en-US" sz="1400"/>
          </a:p>
        </p:txBody>
      </p:sp>
      <p:pic>
        <p:nvPicPr>
          <p:cNvPr id="7" name="Picture 6" descr="A screenshot of a computer&#10;&#10;Description automatically generated">
            <a:extLst>
              <a:ext uri="{FF2B5EF4-FFF2-40B4-BE49-F238E27FC236}">
                <a16:creationId xmlns:a16="http://schemas.microsoft.com/office/drawing/2014/main" id="{CCB55881-9A0F-B57E-E7CD-8DE0EDAC2E2E}"/>
              </a:ext>
            </a:extLst>
          </p:cNvPr>
          <p:cNvPicPr>
            <a:picLocks noChangeAspect="1"/>
          </p:cNvPicPr>
          <p:nvPr/>
        </p:nvPicPr>
        <p:blipFill>
          <a:blip r:embed="rId3"/>
          <a:stretch>
            <a:fillRect/>
          </a:stretch>
        </p:blipFill>
        <p:spPr>
          <a:xfrm>
            <a:off x="346006" y="3941421"/>
            <a:ext cx="8451988" cy="7921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8191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GB" altLang="en-US">
                <a:solidFill>
                  <a:srgbClr val="00A33B"/>
                </a:solidFill>
                <a:latin typeface="Arial"/>
                <a:cs typeface="Arial"/>
              </a:rPr>
              <a:t>Background</a:t>
            </a:r>
            <a:endParaRPr lang="en-GB" altLang="en-US">
              <a:solidFill>
                <a:srgbClr val="00A33B"/>
              </a:solidFill>
            </a:endParaRPr>
          </a:p>
        </p:txBody>
      </p:sp>
      <p:sp>
        <p:nvSpPr>
          <p:cNvPr id="13315" name="Content Placeholder 2"/>
          <p:cNvSpPr>
            <a:spLocks noGrp="1"/>
          </p:cNvSpPr>
          <p:nvPr>
            <p:ph idx="1"/>
          </p:nvPr>
        </p:nvSpPr>
        <p:spPr>
          <a:xfrm>
            <a:off x="439738" y="1155700"/>
            <a:ext cx="8264525" cy="3481388"/>
          </a:xfrm>
        </p:spPr>
        <p:txBody>
          <a:bodyPr/>
          <a:lstStyle/>
          <a:p>
            <a:pPr marL="342900" indent="-342900">
              <a:buAutoNum type="arabicPeriod"/>
              <a:defRPr/>
            </a:pPr>
            <a:r>
              <a:rPr lang="en-GB" sz="1500">
                <a:solidFill>
                  <a:schemeClr val="tx1">
                    <a:lumMod val="65000"/>
                    <a:lumOff val="35000"/>
                  </a:schemeClr>
                </a:solidFill>
                <a:latin typeface="Arial"/>
                <a:cs typeface="Arial"/>
              </a:rPr>
              <a:t>In the UK, or development work near badger setts (burrows), requires a licence. The licence mandates an ecologist to undertake work to mitigate the impact on badgers. The ecologist is hired by the person or entity undertaking the development.</a:t>
            </a:r>
            <a:endParaRPr lang="en-GB">
              <a:solidFill>
                <a:schemeClr val="tx1">
                  <a:lumMod val="65000"/>
                  <a:lumOff val="35000"/>
                </a:schemeClr>
              </a:solidFill>
            </a:endParaRPr>
          </a:p>
          <a:p>
            <a:pPr marL="342900" indent="-342900">
              <a:buAutoNum type="arabicPeriod"/>
              <a:defRPr/>
            </a:pPr>
            <a:r>
              <a:rPr lang="en-GB" sz="1500">
                <a:solidFill>
                  <a:schemeClr val="tx1">
                    <a:lumMod val="65000"/>
                    <a:lumOff val="35000"/>
                  </a:schemeClr>
                </a:solidFill>
                <a:latin typeface="Arial"/>
                <a:cs typeface="Arial"/>
              </a:rPr>
              <a:t>To obtain a licence, the ecologist must apply to Natural England, who review the ecologist's application and decide whether to grant the licence.</a:t>
            </a:r>
            <a:endParaRPr lang="en-GB">
              <a:solidFill>
                <a:schemeClr val="tx1">
                  <a:lumMod val="65000"/>
                  <a:lumOff val="35000"/>
                </a:schemeClr>
              </a:solidFill>
            </a:endParaRPr>
          </a:p>
          <a:p>
            <a:pPr marL="342900" indent="-342900">
              <a:buAutoNum type="arabicPeriod"/>
              <a:defRPr/>
            </a:pPr>
            <a:r>
              <a:rPr lang="en-GB" sz="1500">
                <a:solidFill>
                  <a:schemeClr val="tx1">
                    <a:lumMod val="65000"/>
                    <a:lumOff val="35000"/>
                  </a:schemeClr>
                </a:solidFill>
                <a:latin typeface="Arial"/>
                <a:cs typeface="Arial"/>
              </a:rPr>
              <a:t>Once they complete mitigation work, ecologists submit a Report of Action, </a:t>
            </a:r>
            <a:r>
              <a:rPr lang="en-GB" sz="1500">
                <a:solidFill>
                  <a:srgbClr val="003E62"/>
                </a:solidFill>
                <a:latin typeface="Arial"/>
                <a:cs typeface="Arial"/>
              </a:rPr>
              <a:t>form L24, </a:t>
            </a:r>
            <a:r>
              <a:rPr lang="en-GB" sz="1500">
                <a:solidFill>
                  <a:schemeClr val="tx1">
                    <a:lumMod val="65000"/>
                    <a:lumOff val="35000"/>
                  </a:schemeClr>
                </a:solidFill>
                <a:latin typeface="Arial"/>
                <a:cs typeface="Arial"/>
              </a:rPr>
              <a:t>otherwise known as the Returns process.</a:t>
            </a:r>
            <a:endParaRPr lang="en-GB" sz="1500">
              <a:solidFill>
                <a:schemeClr val="tx1">
                  <a:lumMod val="65000"/>
                  <a:lumOff val="35000"/>
                </a:schemeClr>
              </a:solidFill>
            </a:endParaRPr>
          </a:p>
          <a:p>
            <a:pPr marL="342900" indent="-342900">
              <a:buAutoNum type="arabicPeriod"/>
              <a:defRPr/>
            </a:pPr>
            <a:endParaRPr lang="en-GB" sz="1500">
              <a:solidFill>
                <a:schemeClr val="tx1">
                  <a:lumMod val="65000"/>
                  <a:lumOff val="35000"/>
                </a:schemeClr>
              </a:solidFill>
              <a:latin typeface="Arial"/>
              <a:cs typeface="Arial"/>
            </a:endParaRPr>
          </a:p>
          <a:p>
            <a:pPr marL="0" indent="0">
              <a:buNone/>
              <a:defRPr/>
            </a:pPr>
            <a:r>
              <a:rPr lang="en-GB" sz="1500">
                <a:solidFill>
                  <a:schemeClr val="tx1">
                    <a:lumMod val="65000"/>
                    <a:lumOff val="35000"/>
                  </a:schemeClr>
                </a:solidFill>
                <a:latin typeface="Arial"/>
                <a:cs typeface="Arial"/>
              </a:rPr>
              <a:t>This report presents usability test findings for an online Returns process</a:t>
            </a:r>
            <a:r>
              <a:rPr lang="en-GB" sz="1500">
                <a:solidFill>
                  <a:schemeClr val="tx1"/>
                </a:solidFill>
                <a:latin typeface="Arial"/>
                <a:cs typeface="Arial"/>
              </a:rPr>
              <a:t> </a:t>
            </a:r>
            <a:r>
              <a:rPr lang="en-GB" sz="1500">
                <a:solidFill>
                  <a:schemeClr val="accent6">
                    <a:lumMod val="75000"/>
                  </a:schemeClr>
                </a:solidFill>
                <a:latin typeface="Arial"/>
                <a:cs typeface="Arial"/>
              </a:rPr>
              <a:t>prototype</a:t>
            </a:r>
            <a:r>
              <a:rPr lang="en-GB" sz="1500">
                <a:solidFill>
                  <a:schemeClr val="tx1">
                    <a:lumMod val="65000"/>
                    <a:lumOff val="35000"/>
                  </a:schemeClr>
                </a:solidFill>
                <a:latin typeface="Arial"/>
                <a:cs typeface="Arial"/>
              </a:rPr>
              <a:t>.</a:t>
            </a:r>
          </a:p>
          <a:p>
            <a:pPr marL="0" indent="0">
              <a:buNone/>
              <a:defRPr/>
            </a:pPr>
            <a:endParaRPr lang="en-GB" sz="1500">
              <a:solidFill>
                <a:schemeClr val="tx1">
                  <a:lumMod val="65000"/>
                  <a:lumOff val="35000"/>
                </a:schemeClr>
              </a:solidFill>
              <a:latin typeface="Arial"/>
              <a:cs typeface="Arial"/>
            </a:endParaRPr>
          </a:p>
          <a:p>
            <a:pPr marL="0" indent="0">
              <a:buNone/>
              <a:defRPr/>
            </a:pPr>
            <a:endParaRPr lang="en-GB" sz="1500">
              <a:solidFill>
                <a:schemeClr val="tx1">
                  <a:lumMod val="65000"/>
                  <a:lumOff val="35000"/>
                </a:schemeClr>
              </a:solidFill>
              <a:latin typeface="Arial"/>
              <a:cs typeface="Arial"/>
            </a:endParaRPr>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a:pPr>
                <a:lnSpc>
                  <a:spcPct val="100000"/>
                </a:lnSpc>
                <a:spcBef>
                  <a:spcPct val="0"/>
                </a:spcBef>
                <a:buFontTx/>
                <a:buNone/>
              </a:pPr>
              <a:t>2</a:t>
            </a:fld>
            <a:endParaRPr lang="en-GB" altLang="en-US" sz="1000"/>
          </a:p>
        </p:txBody>
      </p:sp>
    </p:spTree>
    <p:extLst>
      <p:ext uri="{BB962C8B-B14F-4D97-AF65-F5344CB8AC3E}">
        <p14:creationId xmlns:p14="http://schemas.microsoft.com/office/powerpoint/2010/main" val="3917959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13673057-E90F-99FA-35A1-A7B40A6E226B}"/>
              </a:ext>
            </a:extLst>
          </p:cNvPr>
          <p:cNvPicPr>
            <a:picLocks noChangeAspect="1"/>
          </p:cNvPicPr>
          <p:nvPr/>
        </p:nvPicPr>
        <p:blipFill>
          <a:blip r:embed="rId3"/>
          <a:stretch>
            <a:fillRect/>
          </a:stretch>
        </p:blipFill>
        <p:spPr>
          <a:xfrm>
            <a:off x="5475267" y="1610226"/>
            <a:ext cx="2743200" cy="2130866"/>
          </a:xfrm>
          <a:prstGeom prst="rect">
            <a:avLst/>
          </a:prstGeom>
          <a:ln>
            <a:noFill/>
          </a:ln>
          <a:effectLst>
            <a:outerShdw blurRad="292100" dist="139700" dir="2700000" algn="tl" rotWithShape="0">
              <a:srgbClr val="333333">
                <a:alpha val="65000"/>
              </a:srgbClr>
            </a:outerShdw>
          </a:effectLst>
        </p:spPr>
      </p:pic>
      <p:sp>
        <p:nvSpPr>
          <p:cNvPr id="15362" name="Title 1"/>
          <p:cNvSpPr>
            <a:spLocks noGrp="1"/>
          </p:cNvSpPr>
          <p:nvPr>
            <p:ph type="title"/>
          </p:nvPr>
        </p:nvSpPr>
        <p:spPr>
          <a:xfrm>
            <a:off x="418172" y="350838"/>
            <a:ext cx="8264525" cy="361950"/>
          </a:xfrm>
        </p:spPr>
        <p:txBody>
          <a:bodyPr/>
          <a:lstStyle/>
          <a:p>
            <a:r>
              <a:rPr lang="en-GB" dirty="0">
                <a:solidFill>
                  <a:srgbClr val="00A33B"/>
                </a:solidFill>
                <a:latin typeface="Arial"/>
                <a:cs typeface="Arial"/>
              </a:rPr>
              <a:t>Participants felt suspicious of some questions, afraid of giving too much away.</a:t>
            </a:r>
            <a:endParaRPr lang="en-GB" dirty="0">
              <a:solidFill>
                <a:srgbClr val="00A33B"/>
              </a:solidFill>
            </a:endParaRPr>
          </a:p>
          <a:p>
            <a:br>
              <a:rPr lang="en-US" dirty="0"/>
            </a:br>
            <a:endParaRPr lang="en-US"/>
          </a:p>
        </p:txBody>
      </p:sp>
      <p:sp>
        <p:nvSpPr>
          <p:cNvPr id="13315" name="Content Placeholder 2"/>
          <p:cNvSpPr>
            <a:spLocks noGrp="1"/>
          </p:cNvSpPr>
          <p:nvPr>
            <p:ph idx="1"/>
          </p:nvPr>
        </p:nvSpPr>
        <p:spPr>
          <a:xfrm>
            <a:off x="563095" y="1216152"/>
            <a:ext cx="4448711" cy="3932031"/>
          </a:xfrm>
        </p:spPr>
        <p:txBody>
          <a:bodyPr/>
          <a:lstStyle/>
          <a:p>
            <a:pPr marL="0" indent="0">
              <a:buNone/>
              <a:defRPr/>
            </a:pPr>
            <a:endParaRPr lang="en-GB" sz="1400">
              <a:solidFill>
                <a:srgbClr val="374151"/>
              </a:solidFill>
              <a:latin typeface="Arial"/>
              <a:cs typeface="Arial"/>
            </a:endParaRPr>
          </a:p>
          <a:p>
            <a:pPr marL="0" indent="0">
              <a:buNone/>
              <a:defRPr/>
            </a:pPr>
            <a:r>
              <a:rPr lang="en-GB" sz="1400">
                <a:solidFill>
                  <a:srgbClr val="374151"/>
                </a:solidFill>
                <a:latin typeface="Arial"/>
                <a:cs typeface="Arial"/>
              </a:rPr>
              <a:t>The purpose behind the question and the required information to include were not entirely evident to participants.</a:t>
            </a:r>
            <a:endParaRPr lang="en-US"/>
          </a:p>
          <a:p>
            <a:pPr marL="0" indent="0">
              <a:buNone/>
              <a:defRPr/>
            </a:pPr>
            <a:r>
              <a:rPr lang="en-GB" sz="1400">
                <a:solidFill>
                  <a:srgbClr val="374151"/>
                </a:solidFill>
                <a:latin typeface="Arial"/>
                <a:cs typeface="Arial"/>
              </a:rPr>
              <a:t>This initiated </a:t>
            </a:r>
            <a:r>
              <a:rPr lang="en-GB" sz="1400" b="1">
                <a:solidFill>
                  <a:srgbClr val="374151"/>
                </a:solidFill>
                <a:latin typeface="Arial"/>
                <a:cs typeface="Arial"/>
              </a:rPr>
              <a:t>a recurring theme where participants aimed to strike a balance in sharing information with NE to</a:t>
            </a:r>
            <a:r>
              <a:rPr lang="en-GB" sz="1400">
                <a:solidFill>
                  <a:srgbClr val="374151"/>
                </a:solidFill>
                <a:latin typeface="Arial"/>
                <a:cs typeface="Arial"/>
              </a:rPr>
              <a:t> provide enough for utility </a:t>
            </a:r>
            <a:r>
              <a:rPr lang="en-GB" sz="1400" b="1">
                <a:solidFill>
                  <a:srgbClr val="374151"/>
                </a:solidFill>
                <a:latin typeface="Arial"/>
                <a:cs typeface="Arial"/>
              </a:rPr>
              <a:t>but avoiding excess that might prompt NE to question their actions</a:t>
            </a:r>
            <a:r>
              <a:rPr lang="en-GB" sz="1400">
                <a:solidFill>
                  <a:srgbClr val="374151"/>
                </a:solidFill>
                <a:latin typeface="Arial"/>
                <a:cs typeface="Arial"/>
              </a:rPr>
              <a:t> or raise legal challenges.</a:t>
            </a:r>
            <a:endParaRPr lang="en-GB"/>
          </a:p>
          <a:p>
            <a:pPr marL="0" indent="0">
              <a:buNone/>
              <a:defRPr/>
            </a:pPr>
            <a:r>
              <a:rPr lang="en-GB" sz="1400" b="1">
                <a:solidFill>
                  <a:srgbClr val="374151"/>
                </a:solidFill>
                <a:latin typeface="Arial"/>
                <a:cs typeface="Arial"/>
              </a:rPr>
              <a:t>Participants were concerned about</a:t>
            </a:r>
            <a:r>
              <a:rPr lang="en-GB" sz="1400">
                <a:solidFill>
                  <a:srgbClr val="374151"/>
                </a:solidFill>
                <a:latin typeface="Arial"/>
                <a:cs typeface="Arial"/>
              </a:rPr>
              <a:t> scrutiny, </a:t>
            </a:r>
            <a:r>
              <a:rPr lang="en-GB" sz="1400" b="1">
                <a:solidFill>
                  <a:srgbClr val="374151"/>
                </a:solidFill>
                <a:latin typeface="Arial"/>
                <a:cs typeface="Arial"/>
              </a:rPr>
              <a:t>challenges</a:t>
            </a:r>
            <a:r>
              <a:rPr lang="en-GB" sz="1400">
                <a:solidFill>
                  <a:srgbClr val="374151"/>
                </a:solidFill>
                <a:latin typeface="Arial"/>
                <a:cs typeface="Arial"/>
              </a:rPr>
              <a:t>, possible sanctions </a:t>
            </a:r>
            <a:r>
              <a:rPr lang="en-GB" sz="1400" b="1">
                <a:solidFill>
                  <a:srgbClr val="374151"/>
                </a:solidFill>
                <a:latin typeface="Arial"/>
                <a:cs typeface="Arial"/>
              </a:rPr>
              <a:t>and delay in receiving a licence</a:t>
            </a:r>
            <a:r>
              <a:rPr lang="en-GB" sz="1400">
                <a:solidFill>
                  <a:srgbClr val="374151"/>
                </a:solidFill>
                <a:latin typeface="Arial"/>
                <a:cs typeface="Arial"/>
              </a:rPr>
              <a:t>.</a:t>
            </a:r>
            <a:endParaRPr lang="en-GB">
              <a:latin typeface="Arial"/>
              <a:cs typeface="Arial"/>
            </a:endParaRPr>
          </a:p>
          <a:p>
            <a:pPr marL="0" indent="0">
              <a:buNone/>
              <a:defRPr/>
            </a:pPr>
            <a:endParaRPr lang="en-GB" sz="1400">
              <a:solidFill>
                <a:srgbClr val="374151"/>
              </a:solidFill>
            </a:endParaRPr>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a:pPr>
                <a:lnSpc>
                  <a:spcPct val="100000"/>
                </a:lnSpc>
                <a:spcBef>
                  <a:spcPct val="0"/>
                </a:spcBef>
                <a:buFontTx/>
                <a:buNone/>
              </a:pPr>
              <a:t>20</a:t>
            </a:fld>
            <a:endParaRPr lang="en-GB" altLang="en-US" sz="1000"/>
          </a:p>
        </p:txBody>
      </p:sp>
      <p:sp>
        <p:nvSpPr>
          <p:cNvPr id="10" name="Speech Bubble: Rectangle with Corners Rounded 9">
            <a:extLst>
              <a:ext uri="{FF2B5EF4-FFF2-40B4-BE49-F238E27FC236}">
                <a16:creationId xmlns:a16="http://schemas.microsoft.com/office/drawing/2014/main" id="{AF1A74FF-0043-5F3F-971F-DDE4A6331C06}"/>
              </a:ext>
            </a:extLst>
          </p:cNvPr>
          <p:cNvSpPr/>
          <p:nvPr/>
        </p:nvSpPr>
        <p:spPr>
          <a:xfrm>
            <a:off x="7370061" y="1464158"/>
            <a:ext cx="1627934" cy="1574267"/>
          </a:xfrm>
          <a:prstGeom prst="wedgeRoundRectCallout">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GB" sz="1200">
              <a:solidFill>
                <a:schemeClr val="tx1">
                  <a:lumMod val="75000"/>
                  <a:lumOff val="25000"/>
                </a:schemeClr>
              </a:solidFill>
              <a:latin typeface="Arial"/>
              <a:ea typeface="+mn-lt"/>
              <a:cs typeface="Arial"/>
            </a:endParaRPr>
          </a:p>
          <a:p>
            <a:r>
              <a:rPr lang="en-GB" sz="1000" i="1">
                <a:solidFill>
                  <a:schemeClr val="tx1"/>
                </a:solidFill>
                <a:latin typeface="Arial"/>
                <a:ea typeface="+mn-lt"/>
                <a:cs typeface="Arial"/>
              </a:rPr>
              <a:t>"What are they wanting me to describe?... I want to be honest, but I don't want to someone to come back and question the variations." </a:t>
            </a:r>
            <a:r>
              <a:rPr lang="en-GB" sz="1000">
                <a:solidFill>
                  <a:schemeClr val="tx1"/>
                </a:solidFill>
                <a:latin typeface="Arial"/>
                <a:ea typeface="+mn-lt"/>
                <a:cs typeface="Arial"/>
              </a:rPr>
              <a:t>P3</a:t>
            </a:r>
            <a:endParaRPr lang="en-GB">
              <a:solidFill>
                <a:schemeClr val="tx1"/>
              </a:solidFill>
              <a:cs typeface="Arial"/>
            </a:endParaRPr>
          </a:p>
          <a:p>
            <a:endParaRPr lang="en-GB" sz="1000">
              <a:solidFill>
                <a:srgbClr val="404040"/>
              </a:solidFill>
              <a:latin typeface="Arial"/>
              <a:ea typeface="+mn-lt"/>
              <a:cs typeface="Arial"/>
            </a:endParaRPr>
          </a:p>
          <a:p>
            <a:endParaRPr lang="en-GB" sz="1200">
              <a:solidFill>
                <a:schemeClr val="tx1">
                  <a:lumMod val="75000"/>
                  <a:lumOff val="25000"/>
                </a:schemeClr>
              </a:solidFill>
              <a:latin typeface="Calibri"/>
              <a:cs typeface="Calibri"/>
            </a:endParaRPr>
          </a:p>
        </p:txBody>
      </p:sp>
    </p:spTree>
    <p:extLst>
      <p:ext uri="{BB962C8B-B14F-4D97-AF65-F5344CB8AC3E}">
        <p14:creationId xmlns:p14="http://schemas.microsoft.com/office/powerpoint/2010/main" val="14103890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18172" y="350838"/>
            <a:ext cx="8264525" cy="361950"/>
          </a:xfrm>
        </p:spPr>
        <p:txBody>
          <a:bodyPr/>
          <a:lstStyle/>
          <a:p>
            <a:pPr marL="457200" indent="-457200"/>
            <a:r>
              <a:rPr lang="en-GB" dirty="0">
                <a:solidFill>
                  <a:srgbClr val="00A33B"/>
                </a:solidFill>
                <a:latin typeface="Arial"/>
                <a:cs typeface="Arial"/>
              </a:rPr>
              <a:t>b. Ecologists provide transparency to licence holders</a:t>
            </a:r>
            <a:endParaRPr lang="en-US"/>
          </a:p>
          <a:p>
            <a:endParaRPr lang="en-GB">
              <a:solidFill>
                <a:srgbClr val="00A33B"/>
              </a:solidFill>
            </a:endParaRPr>
          </a:p>
        </p:txBody>
      </p:sp>
      <p:sp>
        <p:nvSpPr>
          <p:cNvPr id="13315" name="Content Placeholder 2"/>
          <p:cNvSpPr>
            <a:spLocks noGrp="1"/>
          </p:cNvSpPr>
          <p:nvPr>
            <p:ph idx="1"/>
          </p:nvPr>
        </p:nvSpPr>
        <p:spPr>
          <a:xfrm>
            <a:off x="563095" y="1216152"/>
            <a:ext cx="4448711" cy="3932031"/>
          </a:xfrm>
        </p:spPr>
        <p:txBody>
          <a:bodyPr/>
          <a:lstStyle/>
          <a:p>
            <a:pPr marL="285750" indent="-285750">
              <a:defRPr/>
            </a:pPr>
            <a:endParaRPr lang="en-GB" sz="1400">
              <a:solidFill>
                <a:srgbClr val="374151"/>
              </a:solidFill>
              <a:latin typeface="Arial"/>
              <a:cs typeface="Arial"/>
            </a:endParaRPr>
          </a:p>
          <a:p>
            <a:pPr marL="285750" indent="-285750">
              <a:defRPr/>
            </a:pPr>
            <a:r>
              <a:rPr lang="en-GB" sz="1400">
                <a:solidFill>
                  <a:srgbClr val="374151"/>
                </a:solidFill>
                <a:latin typeface="Arial"/>
                <a:cs typeface="Arial"/>
              </a:rPr>
              <a:t>Some ecologists offer transparency to license holders when submitting the Report of Action form because the license holder is legally accountable for the reported actions. </a:t>
            </a:r>
          </a:p>
          <a:p>
            <a:pPr marL="285750" indent="-285750">
              <a:defRPr/>
            </a:pPr>
            <a:r>
              <a:rPr lang="en-GB" sz="1400">
                <a:solidFill>
                  <a:srgbClr val="374151"/>
                </a:solidFill>
                <a:latin typeface="Arial"/>
                <a:cs typeface="Arial"/>
              </a:rPr>
              <a:t>The approach varies based on the ecologists' preference and the client's availability.</a:t>
            </a:r>
          </a:p>
          <a:p>
            <a:pPr marL="285750" indent="-285750">
              <a:defRPr/>
            </a:pPr>
            <a:r>
              <a:rPr lang="en-GB" sz="1400">
                <a:solidFill>
                  <a:srgbClr val="374151"/>
                </a:solidFill>
                <a:latin typeface="Arial"/>
                <a:cs typeface="Arial"/>
              </a:rPr>
              <a:t>Some ecologists would prefer not to submit the form rather than sign on behalf of a client without their visibility or consent.</a:t>
            </a:r>
            <a:endParaRPr lang="en-GB" sz="1400">
              <a:solidFill>
                <a:srgbClr val="374151"/>
              </a:solidFill>
            </a:endParaRPr>
          </a:p>
          <a:p>
            <a:pPr marL="285750" indent="-285750">
              <a:defRPr/>
            </a:pPr>
            <a:endParaRPr lang="en-GB" sz="1400">
              <a:solidFill>
                <a:srgbClr val="374151"/>
              </a:solidFill>
            </a:endParaRPr>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a:pPr>
                <a:lnSpc>
                  <a:spcPct val="100000"/>
                </a:lnSpc>
                <a:spcBef>
                  <a:spcPct val="0"/>
                </a:spcBef>
                <a:buFontTx/>
                <a:buNone/>
              </a:pPr>
              <a:t>21</a:t>
            </a:fld>
            <a:endParaRPr lang="en-GB" altLang="en-US" sz="1000"/>
          </a:p>
        </p:txBody>
      </p:sp>
      <p:pic>
        <p:nvPicPr>
          <p:cNvPr id="5" name="Picture 4" descr="A screenshot of a computer&#10;&#10;Description automatically generated">
            <a:extLst>
              <a:ext uri="{FF2B5EF4-FFF2-40B4-BE49-F238E27FC236}">
                <a16:creationId xmlns:a16="http://schemas.microsoft.com/office/drawing/2014/main" id="{8B273382-990F-D748-3A13-0B4C69F30AAD}"/>
              </a:ext>
            </a:extLst>
          </p:cNvPr>
          <p:cNvPicPr>
            <a:picLocks noChangeAspect="1"/>
          </p:cNvPicPr>
          <p:nvPr/>
        </p:nvPicPr>
        <p:blipFill>
          <a:blip r:embed="rId3"/>
          <a:stretch>
            <a:fillRect/>
          </a:stretch>
        </p:blipFill>
        <p:spPr>
          <a:xfrm>
            <a:off x="5650144" y="1620656"/>
            <a:ext cx="2743200" cy="25057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1861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77B71AE0-8870-01A9-F5C6-18CA2F130D43}"/>
              </a:ext>
            </a:extLst>
          </p:cNvPr>
          <p:cNvPicPr>
            <a:picLocks noChangeAspect="1"/>
          </p:cNvPicPr>
          <p:nvPr/>
        </p:nvPicPr>
        <p:blipFill>
          <a:blip r:embed="rId3"/>
          <a:stretch>
            <a:fillRect/>
          </a:stretch>
        </p:blipFill>
        <p:spPr>
          <a:xfrm>
            <a:off x="5650144" y="1620656"/>
            <a:ext cx="2743200" cy="2505794"/>
          </a:xfrm>
          <a:prstGeom prst="rect">
            <a:avLst/>
          </a:prstGeom>
          <a:ln>
            <a:noFill/>
          </a:ln>
          <a:effectLst>
            <a:outerShdw blurRad="292100" dist="139700" dir="2700000" algn="tl" rotWithShape="0">
              <a:srgbClr val="333333">
                <a:alpha val="65000"/>
              </a:srgbClr>
            </a:outerShdw>
          </a:effectLst>
        </p:spPr>
      </p:pic>
      <p:sp>
        <p:nvSpPr>
          <p:cNvPr id="15362" name="Title 1"/>
          <p:cNvSpPr>
            <a:spLocks noGrp="1"/>
          </p:cNvSpPr>
          <p:nvPr>
            <p:ph type="title"/>
          </p:nvPr>
        </p:nvSpPr>
        <p:spPr>
          <a:xfrm>
            <a:off x="418172" y="350838"/>
            <a:ext cx="8264525" cy="361950"/>
          </a:xfrm>
        </p:spPr>
        <p:txBody>
          <a:bodyPr/>
          <a:lstStyle/>
          <a:p>
            <a:r>
              <a:rPr lang="en-US">
                <a:latin typeface="Arial"/>
                <a:cs typeface="Arial"/>
              </a:rPr>
              <a:t>How ecologists provide transparency for their clients (</a:t>
            </a:r>
            <a:r>
              <a:rPr lang="en-GB">
                <a:latin typeface="Arial"/>
                <a:cs typeface="Arial"/>
              </a:rPr>
              <a:t>licence</a:t>
            </a:r>
            <a:r>
              <a:rPr lang="en-US">
                <a:latin typeface="Arial"/>
                <a:cs typeface="Arial"/>
              </a:rPr>
              <a:t> holders)</a:t>
            </a:r>
            <a:endParaRPr lang="en-US"/>
          </a:p>
        </p:txBody>
      </p:sp>
      <p:sp>
        <p:nvSpPr>
          <p:cNvPr id="13315" name="Content Placeholder 2"/>
          <p:cNvSpPr>
            <a:spLocks noGrp="1"/>
          </p:cNvSpPr>
          <p:nvPr>
            <p:ph idx="1"/>
          </p:nvPr>
        </p:nvSpPr>
        <p:spPr>
          <a:xfrm>
            <a:off x="563095" y="1216152"/>
            <a:ext cx="4448711" cy="3932031"/>
          </a:xfrm>
        </p:spPr>
        <p:txBody>
          <a:bodyPr/>
          <a:lstStyle/>
          <a:p>
            <a:pPr marL="0" indent="0">
              <a:buNone/>
              <a:defRPr/>
            </a:pPr>
            <a:br>
              <a:rPr lang="en-US"/>
            </a:br>
            <a:r>
              <a:rPr lang="en-GB" sz="1400">
                <a:solidFill>
                  <a:srgbClr val="374151"/>
                </a:solidFill>
                <a:latin typeface="Arial"/>
                <a:cs typeface="Arial"/>
              </a:rPr>
              <a:t>Participants assumed developers would be the license holders during testing.</a:t>
            </a:r>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dirty="0"/>
              <a:pPr>
                <a:lnSpc>
                  <a:spcPct val="100000"/>
                </a:lnSpc>
                <a:spcBef>
                  <a:spcPct val="0"/>
                </a:spcBef>
                <a:buFontTx/>
                <a:buNone/>
              </a:pPr>
              <a:t>22</a:t>
            </a:fld>
            <a:endParaRPr lang="en-GB" altLang="en-US" sz="1000"/>
          </a:p>
        </p:txBody>
      </p:sp>
      <p:sp>
        <p:nvSpPr>
          <p:cNvPr id="4" name="Oval 3">
            <a:extLst>
              <a:ext uri="{FF2B5EF4-FFF2-40B4-BE49-F238E27FC236}">
                <a16:creationId xmlns:a16="http://schemas.microsoft.com/office/drawing/2014/main" id="{0DE769C7-4C81-FECC-7270-C0F206C1BFBF}"/>
              </a:ext>
            </a:extLst>
          </p:cNvPr>
          <p:cNvSpPr/>
          <p:nvPr/>
        </p:nvSpPr>
        <p:spPr>
          <a:xfrm>
            <a:off x="596859" y="2392435"/>
            <a:ext cx="1489611" cy="1477984"/>
          </a:xfrm>
          <a:prstGeom prst="ellipse">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8993BCD6-7EAC-BDD8-1488-746645DE121F}"/>
              </a:ext>
            </a:extLst>
          </p:cNvPr>
          <p:cNvSpPr/>
          <p:nvPr/>
        </p:nvSpPr>
        <p:spPr bwMode="auto">
          <a:xfrm>
            <a:off x="777936" y="2552107"/>
            <a:ext cx="1069025" cy="463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a:defRPr/>
            </a:pPr>
            <a:endParaRPr lang="en-GB" sz="1000" b="1">
              <a:solidFill>
                <a:srgbClr val="00A33B"/>
              </a:solidFill>
              <a:latin typeface="Arial"/>
              <a:cs typeface="Arial"/>
            </a:endParaRPr>
          </a:p>
          <a:p>
            <a:pPr algn="ctr">
              <a:defRPr/>
            </a:pPr>
            <a:endParaRPr lang="en-GB" sz="1000" b="1">
              <a:solidFill>
                <a:srgbClr val="00A33B"/>
              </a:solidFill>
              <a:latin typeface="Arial"/>
              <a:cs typeface="Arial"/>
            </a:endParaRPr>
          </a:p>
          <a:p>
            <a:pPr algn="ctr">
              <a:defRPr/>
            </a:pPr>
            <a:r>
              <a:rPr lang="en-GB" sz="1000" b="1">
                <a:solidFill>
                  <a:srgbClr val="00A33B"/>
                </a:solidFill>
                <a:latin typeface="Arial"/>
                <a:cs typeface="Arial"/>
              </a:rPr>
              <a:t>1</a:t>
            </a:r>
          </a:p>
          <a:p>
            <a:pPr algn="ctr">
              <a:defRPr/>
            </a:pPr>
            <a:endParaRPr lang="en-GB" sz="1000" b="1">
              <a:solidFill>
                <a:srgbClr val="00A33B"/>
              </a:solidFill>
              <a:latin typeface="Arial"/>
              <a:cs typeface="Arial"/>
            </a:endParaRPr>
          </a:p>
          <a:p>
            <a:pPr algn="ctr">
              <a:defRPr/>
            </a:pPr>
            <a:r>
              <a:rPr lang="en-GB" sz="1000" b="1">
                <a:solidFill>
                  <a:srgbClr val="00A33B"/>
                </a:solidFill>
                <a:latin typeface="Arial"/>
                <a:cs typeface="Arial"/>
              </a:rPr>
              <a:t>Have them to sign off before submitting</a:t>
            </a:r>
          </a:p>
        </p:txBody>
      </p:sp>
      <p:sp>
        <p:nvSpPr>
          <p:cNvPr id="17" name="Oval 16">
            <a:extLst>
              <a:ext uri="{FF2B5EF4-FFF2-40B4-BE49-F238E27FC236}">
                <a16:creationId xmlns:a16="http://schemas.microsoft.com/office/drawing/2014/main" id="{A57D6F54-8946-6A59-9E9B-707F0F6528BE}"/>
              </a:ext>
            </a:extLst>
          </p:cNvPr>
          <p:cNvSpPr/>
          <p:nvPr/>
        </p:nvSpPr>
        <p:spPr>
          <a:xfrm>
            <a:off x="2200028" y="2381302"/>
            <a:ext cx="1489611" cy="1477984"/>
          </a:xfrm>
          <a:prstGeom prst="ellipse">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2154E4BB-90F8-0C6F-605E-1B689D314D6B}"/>
              </a:ext>
            </a:extLst>
          </p:cNvPr>
          <p:cNvSpPr/>
          <p:nvPr/>
        </p:nvSpPr>
        <p:spPr bwMode="auto">
          <a:xfrm>
            <a:off x="2355127" y="2622616"/>
            <a:ext cx="1176646" cy="467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a:defRPr/>
            </a:pPr>
            <a:endParaRPr lang="en-GB" sz="1000" b="1">
              <a:solidFill>
                <a:srgbClr val="00A33B"/>
              </a:solidFill>
              <a:latin typeface="Arial"/>
              <a:cs typeface="Arial"/>
            </a:endParaRPr>
          </a:p>
          <a:p>
            <a:pPr algn="ctr">
              <a:defRPr/>
            </a:pPr>
            <a:r>
              <a:rPr lang="en-GB" sz="1000" b="1">
                <a:solidFill>
                  <a:srgbClr val="00A33B"/>
                </a:solidFill>
                <a:latin typeface="Arial"/>
                <a:cs typeface="Arial"/>
              </a:rPr>
              <a:t>2</a:t>
            </a:r>
            <a:endParaRPr lang="en-US" sz="1000">
              <a:solidFill>
                <a:srgbClr val="FFFFFF"/>
              </a:solidFill>
              <a:latin typeface="Calibri"/>
              <a:cs typeface="Calibri"/>
            </a:endParaRPr>
          </a:p>
          <a:p>
            <a:pPr algn="ctr">
              <a:defRPr/>
            </a:pPr>
            <a:endParaRPr lang="en-US" sz="1000">
              <a:solidFill>
                <a:srgbClr val="FFFFFF"/>
              </a:solidFill>
              <a:latin typeface="Calibri"/>
              <a:cs typeface="Calibri"/>
            </a:endParaRPr>
          </a:p>
          <a:p>
            <a:pPr algn="ctr">
              <a:defRPr/>
            </a:pPr>
            <a:r>
              <a:rPr lang="en-GB" sz="1000" b="1">
                <a:solidFill>
                  <a:srgbClr val="00A33B"/>
                </a:solidFill>
                <a:latin typeface="Arial"/>
                <a:cs typeface="Arial"/>
              </a:rPr>
              <a:t>Call and have them verbally confirm before submitting</a:t>
            </a:r>
            <a:endParaRPr lang="en-US" sz="1000">
              <a:cs typeface="Calibri"/>
            </a:endParaRPr>
          </a:p>
        </p:txBody>
      </p:sp>
      <p:sp>
        <p:nvSpPr>
          <p:cNvPr id="20" name="Oval 19">
            <a:extLst>
              <a:ext uri="{FF2B5EF4-FFF2-40B4-BE49-F238E27FC236}">
                <a16:creationId xmlns:a16="http://schemas.microsoft.com/office/drawing/2014/main" id="{590ACF2F-3654-0169-361F-DD3B305B745E}"/>
              </a:ext>
            </a:extLst>
          </p:cNvPr>
          <p:cNvSpPr/>
          <p:nvPr/>
        </p:nvSpPr>
        <p:spPr>
          <a:xfrm>
            <a:off x="3825462" y="2351613"/>
            <a:ext cx="1489611" cy="1477984"/>
          </a:xfrm>
          <a:prstGeom prst="ellipse">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9F13148F-97A6-3110-7225-F51EDA0CEA66}"/>
              </a:ext>
            </a:extLst>
          </p:cNvPr>
          <p:cNvSpPr/>
          <p:nvPr/>
        </p:nvSpPr>
        <p:spPr bwMode="auto">
          <a:xfrm>
            <a:off x="4073337" y="2656015"/>
            <a:ext cx="953984" cy="463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a:defRPr/>
            </a:pPr>
            <a:r>
              <a:rPr lang="en-GB" sz="1000" b="1">
                <a:solidFill>
                  <a:srgbClr val="00A33B"/>
                </a:solidFill>
                <a:latin typeface="Arial"/>
                <a:cs typeface="Arial"/>
              </a:rPr>
              <a:t>3</a:t>
            </a:r>
          </a:p>
          <a:p>
            <a:pPr algn="ctr">
              <a:defRPr/>
            </a:pPr>
            <a:endParaRPr lang="en-GB" sz="1000" b="1">
              <a:solidFill>
                <a:srgbClr val="00A33B"/>
              </a:solidFill>
              <a:latin typeface="Arial"/>
              <a:cs typeface="Arial"/>
            </a:endParaRPr>
          </a:p>
          <a:p>
            <a:pPr algn="ctr">
              <a:defRPr/>
            </a:pPr>
            <a:r>
              <a:rPr lang="en-GB" sz="1000" b="1">
                <a:solidFill>
                  <a:srgbClr val="00A33B"/>
                </a:solidFill>
                <a:latin typeface="Arial"/>
                <a:cs typeface="Arial"/>
              </a:rPr>
              <a:t>Submit and send to them to ratify</a:t>
            </a:r>
            <a:endParaRPr lang="en-US" sz="1000">
              <a:cs typeface="Calibri"/>
            </a:endParaRPr>
          </a:p>
        </p:txBody>
      </p:sp>
    </p:spTree>
    <p:extLst>
      <p:ext uri="{BB962C8B-B14F-4D97-AF65-F5344CB8AC3E}">
        <p14:creationId xmlns:p14="http://schemas.microsoft.com/office/powerpoint/2010/main" val="4035467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77B71AE0-8870-01A9-F5C6-18CA2F130D43}"/>
              </a:ext>
            </a:extLst>
          </p:cNvPr>
          <p:cNvPicPr>
            <a:picLocks noChangeAspect="1"/>
          </p:cNvPicPr>
          <p:nvPr/>
        </p:nvPicPr>
        <p:blipFill>
          <a:blip r:embed="rId3"/>
          <a:stretch>
            <a:fillRect/>
          </a:stretch>
        </p:blipFill>
        <p:spPr>
          <a:xfrm>
            <a:off x="5650144" y="1620656"/>
            <a:ext cx="2743200" cy="2505794"/>
          </a:xfrm>
          <a:prstGeom prst="rect">
            <a:avLst/>
          </a:prstGeom>
          <a:ln>
            <a:noFill/>
          </a:ln>
          <a:effectLst>
            <a:outerShdw blurRad="292100" dist="139700" dir="2700000" algn="tl" rotWithShape="0">
              <a:srgbClr val="333333">
                <a:alpha val="65000"/>
              </a:srgbClr>
            </a:outerShdw>
          </a:effectLst>
        </p:spPr>
      </p:pic>
      <p:sp>
        <p:nvSpPr>
          <p:cNvPr id="15362" name="Title 1"/>
          <p:cNvSpPr>
            <a:spLocks noGrp="1"/>
          </p:cNvSpPr>
          <p:nvPr>
            <p:ph type="title"/>
          </p:nvPr>
        </p:nvSpPr>
        <p:spPr>
          <a:xfrm>
            <a:off x="418172" y="350838"/>
            <a:ext cx="8264525" cy="361950"/>
          </a:xfrm>
        </p:spPr>
        <p:txBody>
          <a:bodyPr/>
          <a:lstStyle/>
          <a:p>
            <a:r>
              <a:rPr lang="en-US">
                <a:latin typeface="Arial"/>
                <a:cs typeface="Arial"/>
              </a:rPr>
              <a:t>Inspiration for providing transparency from ecologists</a:t>
            </a:r>
            <a:endParaRPr lang="en-US"/>
          </a:p>
        </p:txBody>
      </p:sp>
      <p:sp>
        <p:nvSpPr>
          <p:cNvPr id="13315" name="Content Placeholder 2"/>
          <p:cNvSpPr>
            <a:spLocks noGrp="1"/>
          </p:cNvSpPr>
          <p:nvPr>
            <p:ph idx="1"/>
          </p:nvPr>
        </p:nvSpPr>
        <p:spPr>
          <a:xfrm>
            <a:off x="563095" y="1216152"/>
            <a:ext cx="4448711" cy="3932031"/>
          </a:xfrm>
        </p:spPr>
        <p:txBody>
          <a:bodyPr/>
          <a:lstStyle/>
          <a:p>
            <a:pPr marL="0" indent="0">
              <a:buNone/>
              <a:defRPr/>
            </a:pPr>
            <a:br>
              <a:rPr lang="en-US"/>
            </a:br>
            <a:r>
              <a:rPr lang="en-GB" sz="1400">
                <a:solidFill>
                  <a:srgbClr val="374151"/>
                </a:solidFill>
                <a:latin typeface="Arial"/>
                <a:cs typeface="Arial"/>
              </a:rPr>
              <a:t>When faced with a new, more restrictive, process that would break their existing workaround solutions, participants suggested different solutions. </a:t>
            </a:r>
            <a:endParaRPr lang="en-US">
              <a:solidFill>
                <a:srgbClr val="00AF41"/>
              </a:solidFill>
            </a:endParaRPr>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dirty="0"/>
              <a:pPr>
                <a:lnSpc>
                  <a:spcPct val="100000"/>
                </a:lnSpc>
                <a:spcBef>
                  <a:spcPct val="0"/>
                </a:spcBef>
                <a:buFontTx/>
                <a:buNone/>
              </a:pPr>
              <a:t>23</a:t>
            </a:fld>
            <a:endParaRPr lang="en-GB" altLang="en-US" sz="1000"/>
          </a:p>
        </p:txBody>
      </p:sp>
      <p:sp>
        <p:nvSpPr>
          <p:cNvPr id="4" name="Oval 3">
            <a:extLst>
              <a:ext uri="{FF2B5EF4-FFF2-40B4-BE49-F238E27FC236}">
                <a16:creationId xmlns:a16="http://schemas.microsoft.com/office/drawing/2014/main" id="{0DE769C7-4C81-FECC-7270-C0F206C1BFBF}"/>
              </a:ext>
            </a:extLst>
          </p:cNvPr>
          <p:cNvSpPr/>
          <p:nvPr/>
        </p:nvSpPr>
        <p:spPr>
          <a:xfrm>
            <a:off x="596859" y="2880074"/>
            <a:ext cx="1489611" cy="1477984"/>
          </a:xfrm>
          <a:prstGeom prst="ellipse">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8993BCD6-7EAC-BDD8-1488-746645DE121F}"/>
              </a:ext>
            </a:extLst>
          </p:cNvPr>
          <p:cNvSpPr/>
          <p:nvPr/>
        </p:nvSpPr>
        <p:spPr bwMode="auto">
          <a:xfrm>
            <a:off x="777936" y="3039746"/>
            <a:ext cx="1069025" cy="463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a:defRPr/>
            </a:pPr>
            <a:endParaRPr lang="en-GB" sz="1000" b="1">
              <a:solidFill>
                <a:srgbClr val="000000"/>
              </a:solidFill>
              <a:latin typeface="Arial"/>
              <a:cs typeface="Arial"/>
            </a:endParaRPr>
          </a:p>
          <a:p>
            <a:pPr algn="ctr">
              <a:defRPr/>
            </a:pPr>
            <a:endParaRPr lang="en-GB" sz="1000" b="1">
              <a:solidFill>
                <a:srgbClr val="000000"/>
              </a:solidFill>
              <a:latin typeface="Arial"/>
              <a:cs typeface="Arial"/>
            </a:endParaRPr>
          </a:p>
          <a:p>
            <a:pPr algn="ctr">
              <a:defRPr/>
            </a:pPr>
            <a:r>
              <a:rPr lang="en-GB" sz="1000" b="1">
                <a:solidFill>
                  <a:srgbClr val="000000"/>
                </a:solidFill>
                <a:latin typeface="Arial"/>
                <a:cs typeface="Arial"/>
              </a:rPr>
              <a:t>1</a:t>
            </a:r>
            <a:endParaRPr lang="en-GB">
              <a:solidFill>
                <a:srgbClr val="000000"/>
              </a:solidFill>
              <a:cs typeface="Calibri"/>
            </a:endParaRPr>
          </a:p>
          <a:p>
            <a:pPr algn="ctr">
              <a:defRPr/>
            </a:pPr>
            <a:endParaRPr lang="en-GB" sz="1000" b="1">
              <a:solidFill>
                <a:srgbClr val="000000"/>
              </a:solidFill>
              <a:latin typeface="Arial"/>
              <a:cs typeface="Arial"/>
            </a:endParaRPr>
          </a:p>
          <a:p>
            <a:pPr algn="ctr">
              <a:defRPr/>
            </a:pPr>
            <a:r>
              <a:rPr lang="en-GB" sz="1000" b="1">
                <a:solidFill>
                  <a:srgbClr val="000000"/>
                </a:solidFill>
                <a:latin typeface="Arial"/>
                <a:cs typeface="Arial"/>
              </a:rPr>
              <a:t>Open access to licence holders to complete</a:t>
            </a:r>
            <a:endParaRPr lang="en-GB">
              <a:solidFill>
                <a:srgbClr val="000000"/>
              </a:solidFill>
            </a:endParaRPr>
          </a:p>
        </p:txBody>
      </p:sp>
      <p:sp>
        <p:nvSpPr>
          <p:cNvPr id="17" name="Oval 16">
            <a:extLst>
              <a:ext uri="{FF2B5EF4-FFF2-40B4-BE49-F238E27FC236}">
                <a16:creationId xmlns:a16="http://schemas.microsoft.com/office/drawing/2014/main" id="{A57D6F54-8946-6A59-9E9B-707F0F6528BE}"/>
              </a:ext>
            </a:extLst>
          </p:cNvPr>
          <p:cNvSpPr/>
          <p:nvPr/>
        </p:nvSpPr>
        <p:spPr>
          <a:xfrm>
            <a:off x="2200028" y="2868941"/>
            <a:ext cx="1489611" cy="1477984"/>
          </a:xfrm>
          <a:prstGeom prst="ellipse">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2154E4BB-90F8-0C6F-605E-1B689D314D6B}"/>
              </a:ext>
            </a:extLst>
          </p:cNvPr>
          <p:cNvSpPr/>
          <p:nvPr/>
        </p:nvSpPr>
        <p:spPr bwMode="auto">
          <a:xfrm>
            <a:off x="2355127" y="3110255"/>
            <a:ext cx="1176646" cy="467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a:defRPr/>
            </a:pPr>
            <a:endParaRPr lang="en-GB" sz="1000" b="1">
              <a:solidFill>
                <a:srgbClr val="000000"/>
              </a:solidFill>
              <a:latin typeface="Arial"/>
              <a:cs typeface="Arial"/>
            </a:endParaRPr>
          </a:p>
          <a:p>
            <a:pPr algn="ctr">
              <a:defRPr/>
            </a:pPr>
            <a:endParaRPr lang="en-GB" sz="1000" b="1">
              <a:solidFill>
                <a:srgbClr val="000000"/>
              </a:solidFill>
              <a:latin typeface="Arial"/>
              <a:cs typeface="Arial"/>
            </a:endParaRPr>
          </a:p>
          <a:p>
            <a:pPr algn="ctr">
              <a:defRPr/>
            </a:pPr>
            <a:endParaRPr lang="en-GB" sz="1000" b="1">
              <a:solidFill>
                <a:srgbClr val="000000"/>
              </a:solidFill>
              <a:latin typeface="Arial"/>
              <a:cs typeface="Arial"/>
            </a:endParaRPr>
          </a:p>
          <a:p>
            <a:pPr algn="ctr">
              <a:defRPr/>
            </a:pPr>
            <a:r>
              <a:rPr lang="en-GB" sz="1000" b="1">
                <a:solidFill>
                  <a:srgbClr val="000000"/>
                </a:solidFill>
                <a:latin typeface="Arial"/>
                <a:cs typeface="Arial"/>
              </a:rPr>
              <a:t>2</a:t>
            </a:r>
            <a:endParaRPr lang="en-US" sz="1000">
              <a:solidFill>
                <a:srgbClr val="000000"/>
              </a:solidFill>
              <a:latin typeface="Calibri"/>
              <a:cs typeface="Calibri"/>
            </a:endParaRPr>
          </a:p>
          <a:p>
            <a:pPr algn="ctr">
              <a:defRPr/>
            </a:pPr>
            <a:endParaRPr lang="en-GB" sz="1000" b="1">
              <a:solidFill>
                <a:srgbClr val="000000"/>
              </a:solidFill>
              <a:latin typeface="Arial"/>
              <a:cs typeface="Arial"/>
            </a:endParaRPr>
          </a:p>
          <a:p>
            <a:pPr algn="ctr">
              <a:defRPr/>
            </a:pPr>
            <a:r>
              <a:rPr lang="en-GB" sz="1000" b="1">
                <a:solidFill>
                  <a:srgbClr val="000000"/>
                </a:solidFill>
                <a:latin typeface="Arial"/>
                <a:cs typeface="Arial"/>
              </a:rPr>
              <a:t>Complete, then share a copy of the form prior to submitting</a:t>
            </a:r>
            <a:endParaRPr lang="en-GB" sz="1000">
              <a:solidFill>
                <a:srgbClr val="000000"/>
              </a:solidFill>
              <a:latin typeface="Arial"/>
              <a:cs typeface="Arial"/>
            </a:endParaRPr>
          </a:p>
          <a:p>
            <a:pPr algn="ctr">
              <a:defRPr/>
            </a:pPr>
            <a:endParaRPr lang="en-GB" sz="1000" b="1">
              <a:solidFill>
                <a:srgbClr val="000000"/>
              </a:solidFill>
              <a:latin typeface="Arial"/>
              <a:cs typeface="Arial"/>
            </a:endParaRPr>
          </a:p>
        </p:txBody>
      </p:sp>
      <p:sp>
        <p:nvSpPr>
          <p:cNvPr id="20" name="Oval 19">
            <a:extLst>
              <a:ext uri="{FF2B5EF4-FFF2-40B4-BE49-F238E27FC236}">
                <a16:creationId xmlns:a16="http://schemas.microsoft.com/office/drawing/2014/main" id="{590ACF2F-3654-0169-361F-DD3B305B745E}"/>
              </a:ext>
            </a:extLst>
          </p:cNvPr>
          <p:cNvSpPr/>
          <p:nvPr/>
        </p:nvSpPr>
        <p:spPr>
          <a:xfrm>
            <a:off x="3825462" y="2839252"/>
            <a:ext cx="1489611" cy="1477984"/>
          </a:xfrm>
          <a:prstGeom prst="ellipse">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9F13148F-97A6-3110-7225-F51EDA0CEA66}"/>
              </a:ext>
            </a:extLst>
          </p:cNvPr>
          <p:cNvSpPr/>
          <p:nvPr/>
        </p:nvSpPr>
        <p:spPr bwMode="auto">
          <a:xfrm>
            <a:off x="4073337" y="3143654"/>
            <a:ext cx="953984" cy="463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a:defRPr/>
            </a:pPr>
            <a:r>
              <a:rPr lang="en-GB" sz="1000" b="1">
                <a:solidFill>
                  <a:srgbClr val="000000"/>
                </a:solidFill>
                <a:latin typeface="Arial"/>
                <a:cs typeface="Arial"/>
              </a:rPr>
              <a:t>3</a:t>
            </a:r>
          </a:p>
          <a:p>
            <a:pPr algn="ctr">
              <a:defRPr/>
            </a:pPr>
            <a:endParaRPr lang="en-GB" sz="1000" b="1">
              <a:solidFill>
                <a:srgbClr val="000000"/>
              </a:solidFill>
              <a:latin typeface="Arial"/>
              <a:cs typeface="Arial"/>
            </a:endParaRPr>
          </a:p>
          <a:p>
            <a:pPr algn="ctr">
              <a:defRPr/>
            </a:pPr>
            <a:r>
              <a:rPr lang="en-GB" sz="1000" b="1">
                <a:solidFill>
                  <a:srgbClr val="000000"/>
                </a:solidFill>
                <a:latin typeface="Arial"/>
                <a:cs typeface="Arial"/>
              </a:rPr>
              <a:t>Submit and send to them to ratify</a:t>
            </a:r>
            <a:endParaRPr lang="en-US" sz="1000">
              <a:solidFill>
                <a:srgbClr val="000000"/>
              </a:solidFill>
              <a:cs typeface="Calibri"/>
            </a:endParaRPr>
          </a:p>
        </p:txBody>
      </p:sp>
      <p:sp>
        <p:nvSpPr>
          <p:cNvPr id="3" name="TextBox 2">
            <a:extLst>
              <a:ext uri="{FF2B5EF4-FFF2-40B4-BE49-F238E27FC236}">
                <a16:creationId xmlns:a16="http://schemas.microsoft.com/office/drawing/2014/main" id="{827CB079-2CF6-7556-C2FB-2BD57CF58A64}"/>
              </a:ext>
            </a:extLst>
          </p:cNvPr>
          <p:cNvSpPr txBox="1"/>
          <p:nvPr/>
        </p:nvSpPr>
        <p:spPr>
          <a:xfrm>
            <a:off x="563427" y="2202050"/>
            <a:ext cx="4291093"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000">
                <a:solidFill>
                  <a:srgbClr val="374151"/>
                </a:solidFill>
                <a:latin typeface="Arial"/>
                <a:cs typeface="Arial"/>
              </a:rPr>
              <a:t>Note: these are solution suggestions for consideration and inspiration only. We may discovery an even smarter way of solving this problem.</a:t>
            </a:r>
            <a:endParaRPr lang="en-US" sz="1000">
              <a:solidFill>
                <a:srgbClr val="374151"/>
              </a:solidFill>
              <a:latin typeface="Arial"/>
              <a:cs typeface="Arial"/>
            </a:endParaRPr>
          </a:p>
          <a:p>
            <a:pPr algn="l"/>
            <a:endParaRPr lang="en-US"/>
          </a:p>
        </p:txBody>
      </p:sp>
      <p:sp>
        <p:nvSpPr>
          <p:cNvPr id="8" name="Speech Bubble: Rectangle with Corners Rounded 7">
            <a:extLst>
              <a:ext uri="{FF2B5EF4-FFF2-40B4-BE49-F238E27FC236}">
                <a16:creationId xmlns:a16="http://schemas.microsoft.com/office/drawing/2014/main" id="{8D79C1F5-4E9C-38A8-14DE-5D19968F2D45}"/>
              </a:ext>
            </a:extLst>
          </p:cNvPr>
          <p:cNvSpPr/>
          <p:nvPr/>
        </p:nvSpPr>
        <p:spPr>
          <a:xfrm>
            <a:off x="7625122" y="2026512"/>
            <a:ext cx="1344089" cy="1157850"/>
          </a:xfrm>
          <a:prstGeom prst="wedgeRoundRectCallout">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GB" sz="1000" i="1">
                <a:solidFill>
                  <a:schemeClr val="tx1"/>
                </a:solidFill>
                <a:latin typeface="Arial"/>
                <a:ea typeface="+mn-lt"/>
                <a:cs typeface="Arial"/>
              </a:rPr>
              <a:t>"An opportunity to download what you've entered and then send that to the licence holder." </a:t>
            </a:r>
            <a:r>
              <a:rPr lang="en-GB" sz="1000">
                <a:solidFill>
                  <a:schemeClr val="tx1"/>
                </a:solidFill>
                <a:latin typeface="Arial"/>
                <a:ea typeface="+mn-lt"/>
                <a:cs typeface="Arial"/>
              </a:rPr>
              <a:t>P2</a:t>
            </a:r>
            <a:endParaRPr lang="en-GB">
              <a:solidFill>
                <a:schemeClr val="tx1"/>
              </a:solidFill>
              <a:ea typeface="Calibri"/>
              <a:cs typeface="Arial"/>
            </a:endParaRPr>
          </a:p>
        </p:txBody>
      </p:sp>
      <p:sp>
        <p:nvSpPr>
          <p:cNvPr id="9" name="Speech Bubble: Rectangle with Corners Rounded 8">
            <a:extLst>
              <a:ext uri="{FF2B5EF4-FFF2-40B4-BE49-F238E27FC236}">
                <a16:creationId xmlns:a16="http://schemas.microsoft.com/office/drawing/2014/main" id="{A1BE7060-834F-4408-1BB8-D6C36BD66566}"/>
              </a:ext>
            </a:extLst>
          </p:cNvPr>
          <p:cNvSpPr/>
          <p:nvPr/>
        </p:nvSpPr>
        <p:spPr>
          <a:xfrm>
            <a:off x="7457223" y="3705494"/>
            <a:ext cx="821022" cy="851113"/>
          </a:xfrm>
          <a:prstGeom prst="wedgeRoundRectCallout">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GB" sz="1000" i="1">
                <a:solidFill>
                  <a:schemeClr val="tx1"/>
                </a:solidFill>
                <a:latin typeface="Arial"/>
                <a:ea typeface="+mn-lt"/>
                <a:cs typeface="Arial"/>
              </a:rPr>
              <a:t>"Does it need a double tick" </a:t>
            </a:r>
            <a:r>
              <a:rPr lang="en-GB" sz="1000">
                <a:solidFill>
                  <a:schemeClr val="tx1"/>
                </a:solidFill>
                <a:latin typeface="Arial"/>
                <a:ea typeface="+mn-lt"/>
                <a:cs typeface="Arial"/>
              </a:rPr>
              <a:t>P3</a:t>
            </a:r>
            <a:endParaRPr lang="en-GB">
              <a:solidFill>
                <a:schemeClr val="tx1"/>
              </a:solidFill>
              <a:ea typeface="Calibri"/>
              <a:cs typeface="Arial"/>
            </a:endParaRPr>
          </a:p>
        </p:txBody>
      </p:sp>
    </p:spTree>
    <p:extLst>
      <p:ext uri="{BB962C8B-B14F-4D97-AF65-F5344CB8AC3E}">
        <p14:creationId xmlns:p14="http://schemas.microsoft.com/office/powerpoint/2010/main" val="9525600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18172" y="350838"/>
            <a:ext cx="8264525" cy="361950"/>
          </a:xfrm>
        </p:spPr>
        <p:txBody>
          <a:bodyPr/>
          <a:lstStyle/>
          <a:p>
            <a:r>
              <a:rPr lang="en-GB" dirty="0">
                <a:solidFill>
                  <a:srgbClr val="00A33B"/>
                </a:solidFill>
                <a:latin typeface="Arial"/>
                <a:cs typeface="Arial"/>
              </a:rPr>
              <a:t>c.  Keeping records for auditing purposes</a:t>
            </a:r>
            <a:br>
              <a:rPr lang="en-GB" dirty="0">
                <a:latin typeface="Arial"/>
                <a:cs typeface="Arial"/>
              </a:rPr>
            </a:br>
            <a:endParaRPr lang="en-GB">
              <a:solidFill>
                <a:srgbClr val="00A33B"/>
              </a:solidFill>
              <a:latin typeface="Arial"/>
              <a:cs typeface="Arial"/>
            </a:endParaRPr>
          </a:p>
          <a:p>
            <a:endParaRPr lang="en-GB">
              <a:solidFill>
                <a:srgbClr val="00A33B"/>
              </a:solidFill>
              <a:latin typeface="Arial"/>
              <a:cs typeface="Arial"/>
            </a:endParaRPr>
          </a:p>
          <a:p>
            <a:endParaRPr lang="en-GB">
              <a:solidFill>
                <a:srgbClr val="00A33B"/>
              </a:solidFill>
            </a:endParaRPr>
          </a:p>
        </p:txBody>
      </p:sp>
      <p:sp>
        <p:nvSpPr>
          <p:cNvPr id="13315" name="Content Placeholder 2"/>
          <p:cNvSpPr>
            <a:spLocks noGrp="1"/>
          </p:cNvSpPr>
          <p:nvPr>
            <p:ph idx="1"/>
          </p:nvPr>
        </p:nvSpPr>
        <p:spPr>
          <a:xfrm>
            <a:off x="563095" y="1216152"/>
            <a:ext cx="4448711" cy="3932031"/>
          </a:xfrm>
        </p:spPr>
        <p:txBody>
          <a:bodyPr/>
          <a:lstStyle/>
          <a:p>
            <a:pPr>
              <a:defRPr/>
            </a:pPr>
            <a:r>
              <a:rPr lang="en-GB" sz="1400">
                <a:solidFill>
                  <a:srgbClr val="374151"/>
                </a:solidFill>
                <a:latin typeface="Arial"/>
                <a:cs typeface="Arial"/>
              </a:rPr>
              <a:t>Most participants expressed a desire to have a downloadable copy of the Report of Action form for their records, whether digitally or physically. </a:t>
            </a:r>
            <a:endParaRPr lang="en-GB" sz="1400">
              <a:solidFill>
                <a:srgbClr val="374151"/>
              </a:solidFill>
            </a:endParaRPr>
          </a:p>
          <a:p>
            <a:pPr>
              <a:defRPr/>
            </a:pPr>
            <a:r>
              <a:rPr lang="en-GB" sz="1400">
                <a:solidFill>
                  <a:srgbClr val="374151"/>
                </a:solidFill>
                <a:latin typeface="Arial"/>
                <a:cs typeface="Arial"/>
              </a:rPr>
              <a:t>They wanted this for quick reference in case of client or Natural England inquiries and as a proof of completion for auditing purposes.</a:t>
            </a:r>
            <a:endParaRPr lang="en-GB" sz="1400">
              <a:solidFill>
                <a:srgbClr val="374151"/>
              </a:solidFill>
            </a:endParaRPr>
          </a:p>
          <a:p>
            <a:pPr marL="285750" indent="-285750">
              <a:defRPr/>
            </a:pPr>
            <a:endParaRPr lang="en-GB" sz="1400">
              <a:solidFill>
                <a:srgbClr val="374151"/>
              </a:solidFill>
            </a:endParaRPr>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a:pPr>
                <a:lnSpc>
                  <a:spcPct val="100000"/>
                </a:lnSpc>
                <a:spcBef>
                  <a:spcPct val="0"/>
                </a:spcBef>
                <a:buFontTx/>
                <a:buNone/>
              </a:pPr>
              <a:t>24</a:t>
            </a:fld>
            <a:endParaRPr lang="en-GB" altLang="en-US" sz="1000"/>
          </a:p>
        </p:txBody>
      </p:sp>
      <p:pic>
        <p:nvPicPr>
          <p:cNvPr id="3" name="Picture 2" descr="A screenshot of a computer&#10;&#10;Description automatically generated">
            <a:extLst>
              <a:ext uri="{FF2B5EF4-FFF2-40B4-BE49-F238E27FC236}">
                <a16:creationId xmlns:a16="http://schemas.microsoft.com/office/drawing/2014/main" id="{2FACBD0B-A089-2FBE-3C09-1C6967C058D2}"/>
              </a:ext>
            </a:extLst>
          </p:cNvPr>
          <p:cNvPicPr>
            <a:picLocks noChangeAspect="1"/>
          </p:cNvPicPr>
          <p:nvPr/>
        </p:nvPicPr>
        <p:blipFill>
          <a:blip r:embed="rId3"/>
          <a:stretch>
            <a:fillRect/>
          </a:stretch>
        </p:blipFill>
        <p:spPr>
          <a:xfrm>
            <a:off x="6434871" y="1419377"/>
            <a:ext cx="1237751" cy="3190126"/>
          </a:xfrm>
          <a:prstGeom prst="rect">
            <a:avLst/>
          </a:prstGeom>
          <a:ln>
            <a:noFill/>
          </a:ln>
          <a:effectLst>
            <a:outerShdw blurRad="292100" dist="139700" dir="2700000" algn="tl" rotWithShape="0">
              <a:srgbClr val="333333">
                <a:alpha val="65000"/>
              </a:srgbClr>
            </a:outerShdw>
          </a:effectLst>
        </p:spPr>
      </p:pic>
      <p:sp>
        <p:nvSpPr>
          <p:cNvPr id="6" name="Speech Bubble: Rectangle with Corners Rounded 5">
            <a:extLst>
              <a:ext uri="{FF2B5EF4-FFF2-40B4-BE49-F238E27FC236}">
                <a16:creationId xmlns:a16="http://schemas.microsoft.com/office/drawing/2014/main" id="{384852B0-3195-54C8-3CC1-ED5FDD70D5EE}"/>
              </a:ext>
            </a:extLst>
          </p:cNvPr>
          <p:cNvSpPr/>
          <p:nvPr/>
        </p:nvSpPr>
        <p:spPr>
          <a:xfrm>
            <a:off x="1448737" y="2888571"/>
            <a:ext cx="2678845" cy="1524699"/>
          </a:xfrm>
          <a:prstGeom prst="wedgeRoundRectCallout">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GB" sz="1000" i="1">
                <a:solidFill>
                  <a:schemeClr val="tx1"/>
                </a:solidFill>
                <a:latin typeface="Arial"/>
                <a:ea typeface="+mn-lt"/>
                <a:cs typeface="Arial"/>
              </a:rPr>
              <a:t>"I would want to be able to print a PDF off for my own archives or save it into a file because I have obviously indemnity insurance and other things so that if somebody then comes back to me and says this person didn't do his job properly and didn't report the licence or whatever, I've got the relevant evidence in there on file." </a:t>
            </a:r>
            <a:r>
              <a:rPr lang="en-GB" sz="1000">
                <a:solidFill>
                  <a:schemeClr val="tx1"/>
                </a:solidFill>
                <a:latin typeface="Arial"/>
                <a:ea typeface="+mn-lt"/>
                <a:cs typeface="Arial"/>
              </a:rPr>
              <a:t>P4</a:t>
            </a:r>
            <a:endParaRPr lang="en-US">
              <a:solidFill>
                <a:schemeClr val="tx1"/>
              </a:solidFill>
            </a:endParaRPr>
          </a:p>
        </p:txBody>
      </p:sp>
    </p:spTree>
    <p:extLst>
      <p:ext uri="{BB962C8B-B14F-4D97-AF65-F5344CB8AC3E}">
        <p14:creationId xmlns:p14="http://schemas.microsoft.com/office/powerpoint/2010/main" val="38019351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3"/>
          <p:cNvSpPr>
            <a:spLocks noGrp="1"/>
          </p:cNvSpPr>
          <p:nvPr>
            <p:ph type="ctrTitle"/>
          </p:nvPr>
        </p:nvSpPr>
        <p:spPr>
          <a:xfrm>
            <a:off x="431800" y="1850652"/>
            <a:ext cx="6081104" cy="960052"/>
          </a:xfrm>
        </p:spPr>
        <p:txBody>
          <a:bodyPr wrap="square" anchor="b">
            <a:normAutofit/>
          </a:bodyPr>
          <a:lstStyle/>
          <a:p>
            <a:r>
              <a:rPr lang="en-GB" altLang="en-US" sz="3300"/>
              <a:t>3.  Standalone usability issues</a:t>
            </a:r>
          </a:p>
        </p:txBody>
      </p:sp>
    </p:spTree>
    <p:extLst>
      <p:ext uri="{BB962C8B-B14F-4D97-AF65-F5344CB8AC3E}">
        <p14:creationId xmlns:p14="http://schemas.microsoft.com/office/powerpoint/2010/main" val="33771923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3"/>
          <p:cNvSpPr>
            <a:spLocks noGrp="1"/>
          </p:cNvSpPr>
          <p:nvPr>
            <p:ph type="ctrTitle"/>
          </p:nvPr>
        </p:nvSpPr>
        <p:spPr>
          <a:xfrm>
            <a:off x="431800" y="2326723"/>
            <a:ext cx="6603517" cy="491918"/>
          </a:xfrm>
        </p:spPr>
        <p:txBody>
          <a:bodyPr/>
          <a:lstStyle/>
          <a:p>
            <a:r>
              <a:rPr lang="en-GB" altLang="en-US" sz="3200" i="1">
                <a:solidFill>
                  <a:srgbClr val="00A33B"/>
                </a:solidFill>
                <a:latin typeface="Arial"/>
                <a:cs typeface="Arial"/>
              </a:rPr>
              <a:t>Unmet expectations</a:t>
            </a:r>
            <a:endParaRPr lang="en-US" i="1"/>
          </a:p>
        </p:txBody>
      </p:sp>
    </p:spTree>
    <p:extLst>
      <p:ext uri="{BB962C8B-B14F-4D97-AF65-F5344CB8AC3E}">
        <p14:creationId xmlns:p14="http://schemas.microsoft.com/office/powerpoint/2010/main" val="28877657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18172" y="350838"/>
            <a:ext cx="8264525" cy="361950"/>
          </a:xfrm>
        </p:spPr>
        <p:txBody>
          <a:bodyPr/>
          <a:lstStyle/>
          <a:p>
            <a:r>
              <a:rPr lang="en-GB">
                <a:solidFill>
                  <a:srgbClr val="00A33B"/>
                </a:solidFill>
                <a:latin typeface="Arial"/>
                <a:cs typeface="Arial"/>
              </a:rPr>
              <a:t>The named ecologist</a:t>
            </a:r>
            <a:endParaRPr lang="en-GB">
              <a:solidFill>
                <a:srgbClr val="00A33B"/>
              </a:solidFill>
            </a:endParaRPr>
          </a:p>
          <a:p>
            <a:br>
              <a:rPr lang="en-US"/>
            </a:br>
            <a:endParaRPr lang="en-US"/>
          </a:p>
        </p:txBody>
      </p:sp>
      <p:sp>
        <p:nvSpPr>
          <p:cNvPr id="13315" name="Content Placeholder 2"/>
          <p:cNvSpPr>
            <a:spLocks noGrp="1"/>
          </p:cNvSpPr>
          <p:nvPr>
            <p:ph idx="1"/>
          </p:nvPr>
        </p:nvSpPr>
        <p:spPr>
          <a:xfrm>
            <a:off x="563095" y="1216152"/>
            <a:ext cx="4448711" cy="3932031"/>
          </a:xfrm>
        </p:spPr>
        <p:txBody>
          <a:bodyPr/>
          <a:lstStyle/>
          <a:p>
            <a:pPr marL="0" indent="0">
              <a:buNone/>
              <a:defRPr/>
            </a:pPr>
            <a:r>
              <a:rPr lang="en-GB" sz="1400">
                <a:solidFill>
                  <a:srgbClr val="374151"/>
                </a:solidFill>
                <a:latin typeface="Arial"/>
                <a:cs typeface="Arial"/>
              </a:rPr>
              <a:t>Participants suggested that in cases where ecologists were part of larger companies with multiple members, displaying the relevant ecologist's name on the license could help ensure appropriate assignment of tasks.</a:t>
            </a:r>
            <a:endParaRPr lang="en-GB"/>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a:pPr>
                <a:lnSpc>
                  <a:spcPct val="100000"/>
                </a:lnSpc>
                <a:spcBef>
                  <a:spcPct val="0"/>
                </a:spcBef>
                <a:buFontTx/>
                <a:buNone/>
              </a:pPr>
              <a:t>27</a:t>
            </a:fld>
            <a:endParaRPr lang="en-GB" altLang="en-US" sz="1000"/>
          </a:p>
        </p:txBody>
      </p:sp>
      <p:pic>
        <p:nvPicPr>
          <p:cNvPr id="2" name="Picture 1" descr="A screenshot of a computer&#10;&#10;Description automatically generated">
            <a:extLst>
              <a:ext uri="{FF2B5EF4-FFF2-40B4-BE49-F238E27FC236}">
                <a16:creationId xmlns:a16="http://schemas.microsoft.com/office/drawing/2014/main" id="{312CC05A-6C39-4190-4705-1727D8538715}"/>
              </a:ext>
            </a:extLst>
          </p:cNvPr>
          <p:cNvPicPr>
            <a:picLocks noChangeAspect="1"/>
          </p:cNvPicPr>
          <p:nvPr/>
        </p:nvPicPr>
        <p:blipFill>
          <a:blip r:embed="rId3"/>
          <a:stretch>
            <a:fillRect/>
          </a:stretch>
        </p:blipFill>
        <p:spPr>
          <a:xfrm>
            <a:off x="5467845" y="1596680"/>
            <a:ext cx="2743200" cy="2699772"/>
          </a:xfrm>
          <a:prstGeom prst="rect">
            <a:avLst/>
          </a:prstGeom>
          <a:ln>
            <a:noFill/>
          </a:ln>
          <a:effectLst>
            <a:outerShdw blurRad="292100" dist="139700" dir="2700000" algn="tl" rotWithShape="0">
              <a:srgbClr val="333333">
                <a:alpha val="65000"/>
              </a:srgbClr>
            </a:outerShdw>
          </a:effectLst>
        </p:spPr>
      </p:pic>
      <p:sp>
        <p:nvSpPr>
          <p:cNvPr id="10" name="Speech Bubble: Rectangle with Corners Rounded 9">
            <a:extLst>
              <a:ext uri="{FF2B5EF4-FFF2-40B4-BE49-F238E27FC236}">
                <a16:creationId xmlns:a16="http://schemas.microsoft.com/office/drawing/2014/main" id="{AF1A74FF-0043-5F3F-971F-DDE4A6331C06}"/>
              </a:ext>
            </a:extLst>
          </p:cNvPr>
          <p:cNvSpPr/>
          <p:nvPr/>
        </p:nvSpPr>
        <p:spPr>
          <a:xfrm>
            <a:off x="7106576" y="2803843"/>
            <a:ext cx="1891418" cy="1622511"/>
          </a:xfrm>
          <a:prstGeom prst="wedgeRoundRectCallout">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GB" sz="1200">
              <a:solidFill>
                <a:schemeClr val="tx1">
                  <a:lumMod val="75000"/>
                  <a:lumOff val="25000"/>
                </a:schemeClr>
              </a:solidFill>
              <a:latin typeface="Arial"/>
              <a:ea typeface="+mn-lt"/>
              <a:cs typeface="Arial"/>
            </a:endParaRPr>
          </a:p>
          <a:p>
            <a:r>
              <a:rPr lang="en-GB" sz="1000" i="1">
                <a:solidFill>
                  <a:schemeClr val="tx1"/>
                </a:solidFill>
                <a:latin typeface="Arial"/>
                <a:ea typeface="+mn-lt"/>
                <a:cs typeface="+mn-lt"/>
              </a:rPr>
              <a:t>"But there I would assume. Oh, there we are. Actually, I've forgotten to submit my report of action. I shall click on that dot and then continue. But it's not clear. I would rather it have said what action was needed." </a:t>
            </a:r>
            <a:r>
              <a:rPr lang="en-GB" sz="1000">
                <a:solidFill>
                  <a:schemeClr val="tx1"/>
                </a:solidFill>
                <a:latin typeface="Arial"/>
                <a:ea typeface="+mn-lt"/>
                <a:cs typeface="+mn-lt"/>
              </a:rPr>
              <a:t>P4</a:t>
            </a:r>
            <a:endParaRPr lang="en-GB" i="1">
              <a:solidFill>
                <a:schemeClr val="tx1"/>
              </a:solidFill>
              <a:latin typeface="Arial"/>
              <a:ea typeface="+mn-lt"/>
              <a:cs typeface="+mn-lt"/>
            </a:endParaRPr>
          </a:p>
          <a:p>
            <a:endParaRPr lang="en-GB" sz="1000">
              <a:solidFill>
                <a:schemeClr val="tx1">
                  <a:lumMod val="75000"/>
                  <a:lumOff val="25000"/>
                </a:schemeClr>
              </a:solidFill>
              <a:latin typeface="Arial"/>
              <a:cs typeface="Arial"/>
            </a:endParaRPr>
          </a:p>
          <a:p>
            <a:endParaRPr lang="en-GB" sz="1200">
              <a:solidFill>
                <a:schemeClr val="tx1">
                  <a:lumMod val="75000"/>
                  <a:lumOff val="25000"/>
                </a:schemeClr>
              </a:solidFill>
              <a:latin typeface="Calibri"/>
              <a:cs typeface="Calibri"/>
            </a:endParaRPr>
          </a:p>
        </p:txBody>
      </p:sp>
    </p:spTree>
    <p:extLst>
      <p:ext uri="{BB962C8B-B14F-4D97-AF65-F5344CB8AC3E}">
        <p14:creationId xmlns:p14="http://schemas.microsoft.com/office/powerpoint/2010/main" val="38462022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3"/>
          <p:cNvSpPr>
            <a:spLocks noGrp="1"/>
          </p:cNvSpPr>
          <p:nvPr>
            <p:ph type="ctrTitle"/>
          </p:nvPr>
        </p:nvSpPr>
        <p:spPr>
          <a:xfrm>
            <a:off x="431800" y="2326723"/>
            <a:ext cx="5003938" cy="491918"/>
          </a:xfrm>
        </p:spPr>
        <p:txBody>
          <a:bodyPr/>
          <a:lstStyle/>
          <a:p>
            <a:r>
              <a:rPr lang="en-GB" altLang="en-US" sz="3200" i="1">
                <a:solidFill>
                  <a:srgbClr val="00A33B"/>
                </a:solidFill>
                <a:latin typeface="Arial"/>
                <a:cs typeface="Arial"/>
              </a:rPr>
              <a:t>Performance load</a:t>
            </a:r>
            <a:endParaRPr lang="en-GB" altLang="en-US" sz="3200" i="1">
              <a:solidFill>
                <a:srgbClr val="00A33B"/>
              </a:solidFill>
            </a:endParaRPr>
          </a:p>
        </p:txBody>
      </p:sp>
    </p:spTree>
    <p:extLst>
      <p:ext uri="{BB962C8B-B14F-4D97-AF65-F5344CB8AC3E}">
        <p14:creationId xmlns:p14="http://schemas.microsoft.com/office/powerpoint/2010/main" val="5606037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document&#10;&#10;Description automatically generated">
            <a:extLst>
              <a:ext uri="{FF2B5EF4-FFF2-40B4-BE49-F238E27FC236}">
                <a16:creationId xmlns:a16="http://schemas.microsoft.com/office/drawing/2014/main" id="{41BEA6E7-97E4-3F8B-FE9D-80AB0A7D60E1}"/>
              </a:ext>
            </a:extLst>
          </p:cNvPr>
          <p:cNvPicPr>
            <a:picLocks noChangeAspect="1"/>
          </p:cNvPicPr>
          <p:nvPr/>
        </p:nvPicPr>
        <p:blipFill>
          <a:blip r:embed="rId3"/>
          <a:stretch>
            <a:fillRect/>
          </a:stretch>
        </p:blipFill>
        <p:spPr>
          <a:xfrm>
            <a:off x="5471555" y="1246339"/>
            <a:ext cx="2342408" cy="2650821"/>
          </a:xfrm>
          <a:prstGeom prst="rect">
            <a:avLst/>
          </a:prstGeom>
          <a:ln>
            <a:noFill/>
          </a:ln>
          <a:effectLst>
            <a:outerShdw blurRad="292100" dist="139700" dir="2700000" algn="tl" rotWithShape="0">
              <a:srgbClr val="333333">
                <a:alpha val="65000"/>
              </a:srgbClr>
            </a:outerShdw>
          </a:effectLst>
        </p:spPr>
      </p:pic>
      <p:sp>
        <p:nvSpPr>
          <p:cNvPr id="15362" name="Title 1"/>
          <p:cNvSpPr>
            <a:spLocks noGrp="1"/>
          </p:cNvSpPr>
          <p:nvPr>
            <p:ph type="title"/>
          </p:nvPr>
        </p:nvSpPr>
        <p:spPr>
          <a:xfrm>
            <a:off x="418172" y="350838"/>
            <a:ext cx="8264525" cy="361950"/>
          </a:xfrm>
        </p:spPr>
        <p:txBody>
          <a:bodyPr/>
          <a:lstStyle/>
          <a:p>
            <a:r>
              <a:rPr lang="en-GB">
                <a:solidFill>
                  <a:srgbClr val="00A33B"/>
                </a:solidFill>
                <a:latin typeface="Arial"/>
                <a:cs typeface="Arial"/>
              </a:rPr>
              <a:t>Which licence does it refer to?</a:t>
            </a:r>
            <a:endParaRPr lang="en-US"/>
          </a:p>
        </p:txBody>
      </p:sp>
      <p:sp>
        <p:nvSpPr>
          <p:cNvPr id="13315" name="Content Placeholder 2"/>
          <p:cNvSpPr>
            <a:spLocks noGrp="1"/>
          </p:cNvSpPr>
          <p:nvPr>
            <p:ph idx="1"/>
          </p:nvPr>
        </p:nvSpPr>
        <p:spPr>
          <a:xfrm>
            <a:off x="563095" y="1216152"/>
            <a:ext cx="4448711" cy="3932031"/>
          </a:xfrm>
        </p:spPr>
        <p:txBody>
          <a:bodyPr/>
          <a:lstStyle/>
          <a:p>
            <a:pPr marL="0" indent="0">
              <a:buNone/>
              <a:defRPr/>
            </a:pPr>
            <a:r>
              <a:rPr lang="en-GB" sz="1400">
                <a:solidFill>
                  <a:srgbClr val="374151"/>
                </a:solidFill>
                <a:latin typeface="Arial"/>
                <a:cs typeface="Arial"/>
              </a:rPr>
              <a:t>The email served as a useful reminder to submit a Report of Action form. However, for users with multiple licenses in various submission stages, it lacked clarity regarding the specific license it referred to, necessitating their own deduction.</a:t>
            </a:r>
            <a:endParaRPr lang="en-US"/>
          </a:p>
          <a:p>
            <a:pPr marL="0" indent="0">
              <a:buNone/>
              <a:defRPr/>
            </a:pPr>
            <a:endParaRPr lang="en-GB" sz="1400">
              <a:solidFill>
                <a:srgbClr val="374151"/>
              </a:solidFill>
              <a:latin typeface="Arial" charset="0"/>
              <a:cs typeface="Arial" charset="0"/>
            </a:endParaRPr>
          </a:p>
          <a:p>
            <a:pPr marL="0" indent="0">
              <a:buNone/>
              <a:defRPr/>
            </a:pPr>
            <a:endParaRPr lang="en-GB" sz="1400">
              <a:solidFill>
                <a:srgbClr val="374151"/>
              </a:solidFill>
              <a:latin typeface="Arial" charset="0"/>
              <a:cs typeface="Arial" charset="0"/>
            </a:endParaRPr>
          </a:p>
          <a:p>
            <a:pPr marL="0" indent="0">
              <a:buNone/>
              <a:defRPr/>
            </a:pPr>
            <a:endParaRPr lang="en-GB" altLang="en-US">
              <a:solidFill>
                <a:srgbClr val="595959"/>
              </a:solidFill>
              <a:latin typeface="Arial" charset="0"/>
              <a:cs typeface="Arial" charset="0"/>
            </a:endParaRPr>
          </a:p>
          <a:p>
            <a:pPr>
              <a:buFont typeface="Arial" charset="0"/>
              <a:buChar char="•"/>
              <a:defRPr/>
            </a:pPr>
            <a:endParaRPr lang="en-GB" altLang="en-US">
              <a:solidFill>
                <a:srgbClr val="595959"/>
              </a:solidFill>
              <a:latin typeface="Arial" charset="0"/>
              <a:cs typeface="Arial" charset="0"/>
            </a:endParaRPr>
          </a:p>
          <a:p>
            <a:pPr eaLnBrk="1" hangingPunct="1">
              <a:buFont typeface="Arial" charset="0"/>
              <a:buChar char="•"/>
              <a:defRPr/>
            </a:pPr>
            <a:endParaRPr lang="en-GB" altLang="en-US">
              <a:solidFill>
                <a:srgbClr val="000000"/>
              </a:solidFill>
              <a:latin typeface="Arial" charset="0"/>
              <a:cs typeface="Arial" charset="0"/>
            </a:endParaRPr>
          </a:p>
          <a:p>
            <a:pPr marL="457200" lvl="1" indent="0" eaLnBrk="1" hangingPunct="1">
              <a:buNone/>
              <a:defRPr/>
            </a:pPr>
            <a:endParaRPr lang="en-GB" altLang="en-US">
              <a:solidFill>
                <a:srgbClr val="00AF41"/>
              </a:solidFill>
              <a:latin typeface="Arial" charset="0"/>
              <a:cs typeface="Arial" charset="0"/>
            </a:endParaRPr>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a:pPr>
                <a:lnSpc>
                  <a:spcPct val="100000"/>
                </a:lnSpc>
                <a:spcBef>
                  <a:spcPct val="0"/>
                </a:spcBef>
                <a:buFontTx/>
                <a:buNone/>
              </a:pPr>
              <a:t>29</a:t>
            </a:fld>
            <a:endParaRPr lang="en-GB" altLang="en-US" sz="1000"/>
          </a:p>
        </p:txBody>
      </p:sp>
      <p:sp>
        <p:nvSpPr>
          <p:cNvPr id="8" name="Speech Bubble: Rectangle with Corners Rounded 7">
            <a:extLst>
              <a:ext uri="{FF2B5EF4-FFF2-40B4-BE49-F238E27FC236}">
                <a16:creationId xmlns:a16="http://schemas.microsoft.com/office/drawing/2014/main" id="{193DAD6C-E7EB-0528-029C-1F8539394E61}"/>
              </a:ext>
            </a:extLst>
          </p:cNvPr>
          <p:cNvSpPr/>
          <p:nvPr/>
        </p:nvSpPr>
        <p:spPr>
          <a:xfrm>
            <a:off x="7655810" y="1430759"/>
            <a:ext cx="1297648" cy="1410982"/>
          </a:xfrm>
          <a:prstGeom prst="wedgeRoundRectCallout">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GB" sz="1200">
              <a:solidFill>
                <a:schemeClr val="tx1">
                  <a:lumMod val="75000"/>
                  <a:lumOff val="25000"/>
                </a:schemeClr>
              </a:solidFill>
              <a:latin typeface="Arial"/>
              <a:ea typeface="+mn-lt"/>
              <a:cs typeface="Arial"/>
            </a:endParaRPr>
          </a:p>
          <a:p>
            <a:r>
              <a:rPr lang="en-GB" sz="1000" i="1">
                <a:solidFill>
                  <a:schemeClr val="tx1">
                    <a:lumMod val="75000"/>
                    <a:lumOff val="25000"/>
                  </a:schemeClr>
                </a:solidFill>
                <a:latin typeface="Arial"/>
                <a:ea typeface="+mn-lt"/>
                <a:cs typeface="Arial"/>
              </a:rPr>
              <a:t>"I have no idea what this licence is, no idea what species it is as I can't remember just from the [licence] number"</a:t>
            </a:r>
            <a:r>
              <a:rPr lang="en-GB" sz="1000">
                <a:solidFill>
                  <a:schemeClr val="tx1">
                    <a:lumMod val="75000"/>
                    <a:lumOff val="25000"/>
                  </a:schemeClr>
                </a:solidFill>
                <a:latin typeface="Arial"/>
                <a:ea typeface="+mn-lt"/>
                <a:cs typeface="Arial"/>
              </a:rPr>
              <a:t> P2</a:t>
            </a:r>
            <a:endParaRPr lang="en-US" sz="1000">
              <a:solidFill>
                <a:schemeClr val="tx1">
                  <a:lumMod val="75000"/>
                  <a:lumOff val="25000"/>
                </a:schemeClr>
              </a:solidFill>
              <a:cs typeface="Calibri"/>
            </a:endParaRPr>
          </a:p>
          <a:p>
            <a:endParaRPr lang="en-GB" sz="1200">
              <a:solidFill>
                <a:schemeClr val="tx1">
                  <a:lumMod val="75000"/>
                  <a:lumOff val="25000"/>
                </a:schemeClr>
              </a:solidFill>
              <a:latin typeface="Calibri"/>
              <a:cs typeface="Calibri"/>
            </a:endParaRPr>
          </a:p>
        </p:txBody>
      </p:sp>
      <p:sp>
        <p:nvSpPr>
          <p:cNvPr id="10" name="Speech Bubble: Rectangle with Corners Rounded 9">
            <a:extLst>
              <a:ext uri="{FF2B5EF4-FFF2-40B4-BE49-F238E27FC236}">
                <a16:creationId xmlns:a16="http://schemas.microsoft.com/office/drawing/2014/main" id="{AF1A74FF-0043-5F3F-971F-DDE4A6331C06}"/>
              </a:ext>
            </a:extLst>
          </p:cNvPr>
          <p:cNvSpPr/>
          <p:nvPr/>
        </p:nvSpPr>
        <p:spPr>
          <a:xfrm>
            <a:off x="6969268" y="3419875"/>
            <a:ext cx="1817195" cy="1158632"/>
          </a:xfrm>
          <a:prstGeom prst="wedgeRoundRectCallout">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GB" sz="1200">
              <a:solidFill>
                <a:schemeClr val="tx1">
                  <a:lumMod val="75000"/>
                  <a:lumOff val="25000"/>
                </a:schemeClr>
              </a:solidFill>
              <a:latin typeface="Arial"/>
              <a:ea typeface="+mn-lt"/>
              <a:cs typeface="Arial"/>
            </a:endParaRPr>
          </a:p>
          <a:p>
            <a:r>
              <a:rPr lang="en-GB" sz="1000" i="1">
                <a:solidFill>
                  <a:schemeClr val="tx1">
                    <a:lumMod val="75000"/>
                    <a:lumOff val="25000"/>
                  </a:schemeClr>
                </a:solidFill>
                <a:latin typeface="Arial"/>
                <a:ea typeface="+mn-lt"/>
                <a:cs typeface="Arial"/>
              </a:rPr>
              <a:t>"I would find this frustrating because it's not actually saying click on the link below and as an IT dunce. I would just click on it to see what happened."</a:t>
            </a:r>
            <a:r>
              <a:rPr lang="en-GB" sz="1000">
                <a:solidFill>
                  <a:schemeClr val="tx1">
                    <a:lumMod val="75000"/>
                    <a:lumOff val="25000"/>
                  </a:schemeClr>
                </a:solidFill>
                <a:latin typeface="Arial"/>
                <a:ea typeface="+mn-lt"/>
                <a:cs typeface="Arial"/>
              </a:rPr>
              <a:t> P4</a:t>
            </a:r>
            <a:endParaRPr lang="en-GB">
              <a:solidFill>
                <a:schemeClr val="tx1">
                  <a:lumMod val="75000"/>
                  <a:lumOff val="25000"/>
                </a:schemeClr>
              </a:solidFill>
            </a:endParaRPr>
          </a:p>
          <a:p>
            <a:endParaRPr lang="en-GB" sz="1200">
              <a:solidFill>
                <a:schemeClr val="tx1">
                  <a:lumMod val="75000"/>
                  <a:lumOff val="25000"/>
                </a:schemeClr>
              </a:solidFill>
              <a:latin typeface="Calibri"/>
              <a:cs typeface="Calibri"/>
            </a:endParaRPr>
          </a:p>
        </p:txBody>
      </p:sp>
    </p:spTree>
    <p:extLst>
      <p:ext uri="{BB962C8B-B14F-4D97-AF65-F5344CB8AC3E}">
        <p14:creationId xmlns:p14="http://schemas.microsoft.com/office/powerpoint/2010/main" val="1368274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GB" altLang="en-US">
                <a:solidFill>
                  <a:srgbClr val="00A33B"/>
                </a:solidFill>
                <a:latin typeface="Arial"/>
                <a:cs typeface="Arial"/>
              </a:rPr>
              <a:t>Existing L24 Report of Action taken form</a:t>
            </a:r>
            <a:endParaRPr lang="en-US"/>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a:pPr>
                <a:lnSpc>
                  <a:spcPct val="100000"/>
                </a:lnSpc>
                <a:spcBef>
                  <a:spcPct val="0"/>
                </a:spcBef>
                <a:buFontTx/>
                <a:buNone/>
              </a:pPr>
              <a:t>3</a:t>
            </a:fld>
            <a:endParaRPr lang="en-GB" altLang="en-US" sz="1000"/>
          </a:p>
        </p:txBody>
      </p:sp>
      <p:pic>
        <p:nvPicPr>
          <p:cNvPr id="12" name="Content Placeholder 11" descr="A screenshot of a computer&#10;&#10;Description automatically generated">
            <a:extLst>
              <a:ext uri="{FF2B5EF4-FFF2-40B4-BE49-F238E27FC236}">
                <a16:creationId xmlns:a16="http://schemas.microsoft.com/office/drawing/2014/main" id="{D0E15301-2868-4E8C-1E4E-FD60C79AFE95}"/>
              </a:ext>
            </a:extLst>
          </p:cNvPr>
          <p:cNvPicPr>
            <a:picLocks noGrp="1" noChangeAspect="1"/>
          </p:cNvPicPr>
          <p:nvPr>
            <p:ph idx="1"/>
          </p:nvPr>
        </p:nvPicPr>
        <p:blipFill>
          <a:blip r:embed="rId2"/>
          <a:stretch>
            <a:fillRect/>
          </a:stretch>
        </p:blipFill>
        <p:spPr>
          <a:xfrm>
            <a:off x="847155" y="1155600"/>
            <a:ext cx="7449701" cy="34803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500127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18172" y="350838"/>
            <a:ext cx="8264525" cy="361950"/>
          </a:xfrm>
        </p:spPr>
        <p:txBody>
          <a:bodyPr/>
          <a:lstStyle/>
          <a:p>
            <a:r>
              <a:rPr lang="en-GB">
                <a:solidFill>
                  <a:srgbClr val="00A33B"/>
                </a:solidFill>
                <a:latin typeface="Arial"/>
                <a:cs typeface="Arial"/>
              </a:rPr>
              <a:t>What is the action I need to do?</a:t>
            </a:r>
            <a:endParaRPr lang="en-GB">
              <a:solidFill>
                <a:srgbClr val="00A33B"/>
              </a:solidFill>
            </a:endParaRPr>
          </a:p>
        </p:txBody>
      </p:sp>
      <p:sp>
        <p:nvSpPr>
          <p:cNvPr id="13315" name="Content Placeholder 2"/>
          <p:cNvSpPr>
            <a:spLocks noGrp="1"/>
          </p:cNvSpPr>
          <p:nvPr>
            <p:ph idx="1"/>
          </p:nvPr>
        </p:nvSpPr>
        <p:spPr>
          <a:xfrm>
            <a:off x="563095" y="1216152"/>
            <a:ext cx="4448711" cy="3932031"/>
          </a:xfrm>
        </p:spPr>
        <p:txBody>
          <a:bodyPr/>
          <a:lstStyle/>
          <a:p>
            <a:pPr marL="0" indent="0">
              <a:buNone/>
              <a:defRPr/>
            </a:pPr>
            <a:r>
              <a:rPr lang="en-GB" sz="1400">
                <a:solidFill>
                  <a:srgbClr val="374151"/>
                </a:solidFill>
                <a:latin typeface="Arial"/>
                <a:cs typeface="Arial"/>
              </a:rPr>
              <a:t>All participants eventually found the correct 'action needed' option, but with varying effort.</a:t>
            </a:r>
            <a:endParaRPr lang="en-GB"/>
          </a:p>
          <a:p>
            <a:pPr marL="0" indent="0">
              <a:buNone/>
              <a:defRPr/>
            </a:pPr>
            <a:r>
              <a:rPr lang="en-GB" sz="1400">
                <a:solidFill>
                  <a:srgbClr val="374151"/>
                </a:solidFill>
                <a:latin typeface="Arial"/>
                <a:cs typeface="Arial"/>
              </a:rPr>
              <a:t>Overall, participants deduced the correct selection through a process of elimination of other options.</a:t>
            </a:r>
            <a:endParaRPr lang="en-GB"/>
          </a:p>
          <a:p>
            <a:pPr marL="0" indent="0">
              <a:buNone/>
              <a:defRPr/>
            </a:pPr>
            <a:r>
              <a:rPr lang="en-GB" sz="1400">
                <a:solidFill>
                  <a:srgbClr val="374151"/>
                </a:solidFill>
                <a:latin typeface="Arial"/>
                <a:cs typeface="Arial"/>
              </a:rPr>
              <a:t>This implies that as multiple licenses accumulate with required actions, the performance load required to deduce each licence's stage will increase</a:t>
            </a:r>
            <a:endParaRPr lang="en-GB" sz="1400">
              <a:solidFill>
                <a:srgbClr val="374151"/>
              </a:solidFill>
            </a:endParaRPr>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a:pPr>
                <a:lnSpc>
                  <a:spcPct val="100000"/>
                </a:lnSpc>
                <a:spcBef>
                  <a:spcPct val="0"/>
                </a:spcBef>
                <a:buFontTx/>
                <a:buNone/>
              </a:pPr>
              <a:t>30</a:t>
            </a:fld>
            <a:endParaRPr lang="en-GB" altLang="en-US" sz="1000"/>
          </a:p>
        </p:txBody>
      </p:sp>
      <p:pic>
        <p:nvPicPr>
          <p:cNvPr id="3" name="Picture 2" descr="A screenshot of a computer&#10;&#10;Description automatically generated">
            <a:extLst>
              <a:ext uri="{FF2B5EF4-FFF2-40B4-BE49-F238E27FC236}">
                <a16:creationId xmlns:a16="http://schemas.microsoft.com/office/drawing/2014/main" id="{532F5FD3-4281-DD22-4B56-ABD49D809EC1}"/>
              </a:ext>
            </a:extLst>
          </p:cNvPr>
          <p:cNvPicPr>
            <a:picLocks noChangeAspect="1"/>
          </p:cNvPicPr>
          <p:nvPr/>
        </p:nvPicPr>
        <p:blipFill>
          <a:blip r:embed="rId3"/>
          <a:stretch>
            <a:fillRect/>
          </a:stretch>
        </p:blipFill>
        <p:spPr>
          <a:xfrm>
            <a:off x="5467845" y="1562024"/>
            <a:ext cx="2743200" cy="1900697"/>
          </a:xfrm>
          <a:prstGeom prst="rect">
            <a:avLst/>
          </a:prstGeom>
          <a:ln>
            <a:noFill/>
          </a:ln>
          <a:effectLst>
            <a:outerShdw blurRad="292100" dist="139700" dir="2700000" algn="tl" rotWithShape="0">
              <a:srgbClr val="333333">
                <a:alpha val="65000"/>
              </a:srgbClr>
            </a:outerShdw>
          </a:effectLst>
        </p:spPr>
      </p:pic>
      <p:sp>
        <p:nvSpPr>
          <p:cNvPr id="10" name="Speech Bubble: Rectangle with Corners Rounded 9">
            <a:extLst>
              <a:ext uri="{FF2B5EF4-FFF2-40B4-BE49-F238E27FC236}">
                <a16:creationId xmlns:a16="http://schemas.microsoft.com/office/drawing/2014/main" id="{AF1A74FF-0043-5F3F-971F-DDE4A6331C06}"/>
              </a:ext>
            </a:extLst>
          </p:cNvPr>
          <p:cNvSpPr/>
          <p:nvPr/>
        </p:nvSpPr>
        <p:spPr>
          <a:xfrm>
            <a:off x="6101328" y="3089316"/>
            <a:ext cx="2384984" cy="1351606"/>
          </a:xfrm>
          <a:prstGeom prst="wedgeRoundRectCallout">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GB" sz="1200">
              <a:solidFill>
                <a:schemeClr val="tx1">
                  <a:lumMod val="75000"/>
                  <a:lumOff val="25000"/>
                </a:schemeClr>
              </a:solidFill>
              <a:latin typeface="Arial"/>
              <a:ea typeface="+mn-lt"/>
              <a:cs typeface="Arial"/>
            </a:endParaRPr>
          </a:p>
          <a:p>
            <a:r>
              <a:rPr lang="en-GB" sz="1000" i="1">
                <a:solidFill>
                  <a:schemeClr val="tx1">
                    <a:lumMod val="75000"/>
                    <a:lumOff val="25000"/>
                  </a:schemeClr>
                </a:solidFill>
                <a:latin typeface="Arial"/>
                <a:ea typeface="+mn-lt"/>
                <a:cs typeface="Arial"/>
              </a:rPr>
              <a:t>"So, I've got one here that says Badger mitigation low at 90. Lower East Side farm. Action needed. I've got one that says in progress. So presumably I'm </a:t>
            </a:r>
            <a:r>
              <a:rPr lang="en-GB" sz="1000" i="1" err="1">
                <a:solidFill>
                  <a:schemeClr val="tx1">
                    <a:lumMod val="75000"/>
                    <a:lumOff val="25000"/>
                  </a:schemeClr>
                </a:solidFill>
                <a:latin typeface="Arial"/>
                <a:ea typeface="+mn-lt"/>
                <a:cs typeface="Arial"/>
              </a:rPr>
              <a:t>gonna</a:t>
            </a:r>
            <a:r>
              <a:rPr lang="en-GB" sz="1000" i="1">
                <a:solidFill>
                  <a:schemeClr val="tx1">
                    <a:lumMod val="75000"/>
                    <a:lumOff val="25000"/>
                  </a:schemeClr>
                </a:solidFill>
                <a:latin typeface="Arial"/>
                <a:ea typeface="+mn-lt"/>
                <a:cs typeface="Arial"/>
              </a:rPr>
              <a:t> go to the one that's in progress. I haven't closed it down. That's still live. Haven't got a report on it."</a:t>
            </a:r>
            <a:r>
              <a:rPr lang="en-GB" sz="1000">
                <a:solidFill>
                  <a:schemeClr val="tx1">
                    <a:lumMod val="75000"/>
                    <a:lumOff val="25000"/>
                  </a:schemeClr>
                </a:solidFill>
                <a:latin typeface="Arial"/>
                <a:ea typeface="+mn-lt"/>
                <a:cs typeface="Arial"/>
              </a:rPr>
              <a:t> P4</a:t>
            </a:r>
            <a:endParaRPr lang="en-GB">
              <a:solidFill>
                <a:schemeClr val="tx1">
                  <a:lumMod val="75000"/>
                  <a:lumOff val="25000"/>
                </a:schemeClr>
              </a:solidFill>
              <a:cs typeface="Calibri"/>
            </a:endParaRPr>
          </a:p>
          <a:p>
            <a:endParaRPr lang="en-GB" sz="1200">
              <a:solidFill>
                <a:schemeClr val="tx1">
                  <a:lumMod val="75000"/>
                  <a:lumOff val="25000"/>
                </a:schemeClr>
              </a:solidFill>
              <a:latin typeface="Calibri"/>
              <a:cs typeface="Calibri"/>
            </a:endParaRPr>
          </a:p>
        </p:txBody>
      </p:sp>
    </p:spTree>
    <p:extLst>
      <p:ext uri="{BB962C8B-B14F-4D97-AF65-F5344CB8AC3E}">
        <p14:creationId xmlns:p14="http://schemas.microsoft.com/office/powerpoint/2010/main" val="4729117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18172" y="350838"/>
            <a:ext cx="8264525" cy="361950"/>
          </a:xfrm>
        </p:spPr>
        <p:txBody>
          <a:bodyPr/>
          <a:lstStyle/>
          <a:p>
            <a:r>
              <a:rPr lang="en-GB">
                <a:solidFill>
                  <a:srgbClr val="00A33B"/>
                </a:solidFill>
                <a:latin typeface="Arial"/>
                <a:cs typeface="Arial"/>
              </a:rPr>
              <a:t>What is the action I need to do?</a:t>
            </a:r>
            <a:endParaRPr lang="en-US"/>
          </a:p>
          <a:p>
            <a:br>
              <a:rPr lang="en-US"/>
            </a:br>
            <a:endParaRPr lang="en-US"/>
          </a:p>
        </p:txBody>
      </p:sp>
      <p:sp>
        <p:nvSpPr>
          <p:cNvPr id="13315" name="Content Placeholder 2"/>
          <p:cNvSpPr>
            <a:spLocks noGrp="1"/>
          </p:cNvSpPr>
          <p:nvPr>
            <p:ph idx="1"/>
          </p:nvPr>
        </p:nvSpPr>
        <p:spPr>
          <a:xfrm>
            <a:off x="563095" y="1216152"/>
            <a:ext cx="4448711" cy="3932031"/>
          </a:xfrm>
        </p:spPr>
        <p:txBody>
          <a:bodyPr/>
          <a:lstStyle/>
          <a:p>
            <a:pPr marL="0" indent="0">
              <a:buNone/>
              <a:defRPr/>
            </a:pPr>
            <a:r>
              <a:rPr lang="en-GB" sz="1400">
                <a:solidFill>
                  <a:srgbClr val="374151"/>
                </a:solidFill>
                <a:latin typeface="Arial"/>
                <a:cs typeface="Arial"/>
              </a:rPr>
              <a:t>The theme of insufficient specificity persisted on this page. One participant expressed that they needed to correlate a radio option with the status to comprehend the necessary action.</a:t>
            </a:r>
            <a:endParaRPr lang="en-GB"/>
          </a:p>
          <a:p>
            <a:pPr marL="0" indent="0">
              <a:buNone/>
              <a:defRPr/>
            </a:pPr>
            <a:r>
              <a:rPr lang="en-GB" sz="1400">
                <a:solidFill>
                  <a:srgbClr val="374151"/>
                </a:solidFill>
                <a:latin typeface="Arial"/>
                <a:cs typeface="Arial"/>
              </a:rPr>
              <a:t>When a clear action wasn't specified, participants commonly reviewed the license dates to guide their required action.</a:t>
            </a:r>
            <a:endParaRPr lang="en-GB"/>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a:pPr>
                <a:lnSpc>
                  <a:spcPct val="100000"/>
                </a:lnSpc>
                <a:spcBef>
                  <a:spcPct val="0"/>
                </a:spcBef>
                <a:buFontTx/>
                <a:buNone/>
              </a:pPr>
              <a:t>31</a:t>
            </a:fld>
            <a:endParaRPr lang="en-GB" altLang="en-US" sz="1000"/>
          </a:p>
        </p:txBody>
      </p:sp>
      <p:pic>
        <p:nvPicPr>
          <p:cNvPr id="2" name="Picture 1" descr="A screenshot of a computer&#10;&#10;Description automatically generated">
            <a:extLst>
              <a:ext uri="{FF2B5EF4-FFF2-40B4-BE49-F238E27FC236}">
                <a16:creationId xmlns:a16="http://schemas.microsoft.com/office/drawing/2014/main" id="{312CC05A-6C39-4190-4705-1727D8538715}"/>
              </a:ext>
            </a:extLst>
          </p:cNvPr>
          <p:cNvPicPr>
            <a:picLocks noChangeAspect="1"/>
          </p:cNvPicPr>
          <p:nvPr/>
        </p:nvPicPr>
        <p:blipFill>
          <a:blip r:embed="rId3"/>
          <a:stretch>
            <a:fillRect/>
          </a:stretch>
        </p:blipFill>
        <p:spPr>
          <a:xfrm>
            <a:off x="5467845" y="1596680"/>
            <a:ext cx="2743200" cy="2699772"/>
          </a:xfrm>
          <a:prstGeom prst="rect">
            <a:avLst/>
          </a:prstGeom>
          <a:ln>
            <a:noFill/>
          </a:ln>
          <a:effectLst>
            <a:outerShdw blurRad="292100" dist="139700" dir="2700000" algn="tl" rotWithShape="0">
              <a:srgbClr val="333333">
                <a:alpha val="65000"/>
              </a:srgbClr>
            </a:outerShdw>
          </a:effectLst>
        </p:spPr>
      </p:pic>
      <p:sp>
        <p:nvSpPr>
          <p:cNvPr id="10" name="Speech Bubble: Rectangle with Corners Rounded 9">
            <a:extLst>
              <a:ext uri="{FF2B5EF4-FFF2-40B4-BE49-F238E27FC236}">
                <a16:creationId xmlns:a16="http://schemas.microsoft.com/office/drawing/2014/main" id="{AF1A74FF-0043-5F3F-971F-DDE4A6331C06}"/>
              </a:ext>
            </a:extLst>
          </p:cNvPr>
          <p:cNvSpPr/>
          <p:nvPr/>
        </p:nvSpPr>
        <p:spPr>
          <a:xfrm>
            <a:off x="7106576" y="2803843"/>
            <a:ext cx="1891418" cy="1622511"/>
          </a:xfrm>
          <a:prstGeom prst="wedgeRoundRectCallout">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GB" sz="1200">
              <a:solidFill>
                <a:schemeClr val="tx1">
                  <a:lumMod val="75000"/>
                  <a:lumOff val="25000"/>
                </a:schemeClr>
              </a:solidFill>
              <a:latin typeface="Arial"/>
              <a:ea typeface="+mn-lt"/>
              <a:cs typeface="Arial"/>
            </a:endParaRPr>
          </a:p>
          <a:p>
            <a:r>
              <a:rPr lang="en-GB" sz="1000" i="1">
                <a:solidFill>
                  <a:schemeClr val="tx1"/>
                </a:solidFill>
                <a:latin typeface="Arial"/>
                <a:ea typeface="+mn-lt"/>
                <a:cs typeface="+mn-lt"/>
              </a:rPr>
              <a:t>"But there I would assume. Oh, there we are. Actually, I've forgotten to submit my report of action. I shall click on that dot and then continue. But it's not clear. I would rather it have said what action was needed." </a:t>
            </a:r>
            <a:r>
              <a:rPr lang="en-GB" sz="1000">
                <a:solidFill>
                  <a:schemeClr val="tx1"/>
                </a:solidFill>
                <a:latin typeface="Arial"/>
                <a:ea typeface="+mn-lt"/>
                <a:cs typeface="+mn-lt"/>
              </a:rPr>
              <a:t>P4</a:t>
            </a:r>
            <a:endParaRPr lang="en-GB" i="1">
              <a:solidFill>
                <a:schemeClr val="tx1"/>
              </a:solidFill>
              <a:latin typeface="Arial"/>
              <a:ea typeface="+mn-lt"/>
              <a:cs typeface="+mn-lt"/>
            </a:endParaRPr>
          </a:p>
          <a:p>
            <a:endParaRPr lang="en-GB" sz="1000">
              <a:solidFill>
                <a:schemeClr val="tx1">
                  <a:lumMod val="75000"/>
                  <a:lumOff val="25000"/>
                </a:schemeClr>
              </a:solidFill>
              <a:latin typeface="Arial"/>
              <a:cs typeface="Arial"/>
            </a:endParaRPr>
          </a:p>
          <a:p>
            <a:endParaRPr lang="en-GB" sz="1200">
              <a:solidFill>
                <a:schemeClr val="tx1">
                  <a:lumMod val="75000"/>
                  <a:lumOff val="25000"/>
                </a:schemeClr>
              </a:solidFill>
              <a:latin typeface="Calibri"/>
              <a:cs typeface="Calibri"/>
            </a:endParaRPr>
          </a:p>
        </p:txBody>
      </p:sp>
    </p:spTree>
    <p:extLst>
      <p:ext uri="{BB962C8B-B14F-4D97-AF65-F5344CB8AC3E}">
        <p14:creationId xmlns:p14="http://schemas.microsoft.com/office/powerpoint/2010/main" val="36666622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2F67E97A-D6FD-C6DF-F30B-1C9275DB4EC5}"/>
              </a:ext>
            </a:extLst>
          </p:cNvPr>
          <p:cNvPicPr>
            <a:picLocks noChangeAspect="1"/>
          </p:cNvPicPr>
          <p:nvPr/>
        </p:nvPicPr>
        <p:blipFill>
          <a:blip r:embed="rId3"/>
          <a:stretch>
            <a:fillRect/>
          </a:stretch>
        </p:blipFill>
        <p:spPr>
          <a:xfrm>
            <a:off x="5191018" y="1417922"/>
            <a:ext cx="2255178" cy="1498565"/>
          </a:xfrm>
          <a:prstGeom prst="rect">
            <a:avLst/>
          </a:prstGeom>
          <a:ln>
            <a:noFill/>
          </a:ln>
          <a:effectLst>
            <a:outerShdw blurRad="292100" dist="139700" dir="2700000" algn="tl" rotWithShape="0">
              <a:srgbClr val="333333">
                <a:alpha val="65000"/>
              </a:srgbClr>
            </a:outerShdw>
          </a:effectLst>
        </p:spPr>
      </p:pic>
      <p:pic>
        <p:nvPicPr>
          <p:cNvPr id="3" name="Picture 2" descr="A screenshot of a computer&#10;&#10;Description automatically generated">
            <a:extLst>
              <a:ext uri="{FF2B5EF4-FFF2-40B4-BE49-F238E27FC236}">
                <a16:creationId xmlns:a16="http://schemas.microsoft.com/office/drawing/2014/main" id="{AB7FEE63-6583-EBE2-36D7-AA6CEB26620B}"/>
              </a:ext>
            </a:extLst>
          </p:cNvPr>
          <p:cNvPicPr>
            <a:picLocks noChangeAspect="1"/>
          </p:cNvPicPr>
          <p:nvPr/>
        </p:nvPicPr>
        <p:blipFill>
          <a:blip r:embed="rId4"/>
          <a:stretch>
            <a:fillRect/>
          </a:stretch>
        </p:blipFill>
        <p:spPr>
          <a:xfrm>
            <a:off x="6283590" y="2168824"/>
            <a:ext cx="2255178" cy="1631484"/>
          </a:xfrm>
          <a:prstGeom prst="rect">
            <a:avLst/>
          </a:prstGeom>
          <a:ln>
            <a:noFill/>
          </a:ln>
          <a:effectLst>
            <a:outerShdw blurRad="292100" dist="139700" dir="2700000" algn="tl" rotWithShape="0">
              <a:srgbClr val="333333">
                <a:alpha val="65000"/>
              </a:srgbClr>
            </a:outerShdw>
          </a:effectLst>
        </p:spPr>
      </p:pic>
      <p:sp>
        <p:nvSpPr>
          <p:cNvPr id="15362" name="Title 1"/>
          <p:cNvSpPr>
            <a:spLocks noGrp="1"/>
          </p:cNvSpPr>
          <p:nvPr>
            <p:ph type="title"/>
          </p:nvPr>
        </p:nvSpPr>
        <p:spPr>
          <a:xfrm>
            <a:off x="418172" y="350838"/>
            <a:ext cx="8264525" cy="361950"/>
          </a:xfrm>
        </p:spPr>
        <p:txBody>
          <a:bodyPr/>
          <a:lstStyle/>
          <a:p>
            <a:r>
              <a:rPr lang="en-US">
                <a:latin typeface="Arial"/>
                <a:cs typeface="Arial"/>
              </a:rPr>
              <a:t>Uploading files – why not do it as you go?</a:t>
            </a:r>
            <a:endParaRPr lang="en-US"/>
          </a:p>
        </p:txBody>
      </p:sp>
      <p:sp>
        <p:nvSpPr>
          <p:cNvPr id="13315" name="Content Placeholder 2"/>
          <p:cNvSpPr>
            <a:spLocks noGrp="1"/>
          </p:cNvSpPr>
          <p:nvPr>
            <p:ph idx="1"/>
          </p:nvPr>
        </p:nvSpPr>
        <p:spPr>
          <a:xfrm>
            <a:off x="563095" y="1216152"/>
            <a:ext cx="4448711" cy="3932031"/>
          </a:xfrm>
        </p:spPr>
        <p:txBody>
          <a:bodyPr/>
          <a:lstStyle/>
          <a:p>
            <a:pPr marL="0" indent="0">
              <a:buNone/>
              <a:defRPr/>
            </a:pPr>
            <a:r>
              <a:rPr lang="en-GB" sz="1400">
                <a:solidFill>
                  <a:srgbClr val="374151"/>
                </a:solidFill>
                <a:latin typeface="Arial"/>
                <a:cs typeface="Arial"/>
              </a:rPr>
              <a:t>Participants found it clear that they could upload various document types such as photos, videos, maps, spreadsheets, and reports. However, some suggested integrating document uploads within the form instead of having a bulk upload feature at the end. This was because they felt they'd otherwise have to move back and forth between pages to remember what they needed to include from earlier in the form.</a:t>
            </a:r>
            <a:endParaRPr lang="en-GB" sz="1400">
              <a:solidFill>
                <a:srgbClr val="374151"/>
              </a:solidFill>
            </a:endParaRPr>
          </a:p>
          <a:p>
            <a:pPr marL="0" indent="0">
              <a:buNone/>
              <a:defRPr/>
            </a:pPr>
            <a:endParaRPr lang="en-GB" sz="1400">
              <a:solidFill>
                <a:srgbClr val="374151"/>
              </a:solidFill>
            </a:endParaRPr>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dirty="0"/>
              <a:pPr>
                <a:lnSpc>
                  <a:spcPct val="100000"/>
                </a:lnSpc>
                <a:spcBef>
                  <a:spcPct val="0"/>
                </a:spcBef>
                <a:buFontTx/>
                <a:buNone/>
              </a:pPr>
              <a:t>32</a:t>
            </a:fld>
            <a:endParaRPr lang="en-GB" altLang="en-US" sz="1000"/>
          </a:p>
        </p:txBody>
      </p:sp>
      <p:sp>
        <p:nvSpPr>
          <p:cNvPr id="5" name="Speech Bubble: Rectangle with Corners Rounded 4">
            <a:extLst>
              <a:ext uri="{FF2B5EF4-FFF2-40B4-BE49-F238E27FC236}">
                <a16:creationId xmlns:a16="http://schemas.microsoft.com/office/drawing/2014/main" id="{CA8A102E-E11F-BBD6-A4E5-DBC148E31B98}"/>
              </a:ext>
            </a:extLst>
          </p:cNvPr>
          <p:cNvSpPr/>
          <p:nvPr/>
        </p:nvSpPr>
        <p:spPr>
          <a:xfrm>
            <a:off x="2133760" y="3000563"/>
            <a:ext cx="4345326" cy="1355823"/>
          </a:xfrm>
          <a:prstGeom prst="wedgeRoundRectCallout">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GB" sz="1000" i="1">
                <a:solidFill>
                  <a:schemeClr val="tx1"/>
                </a:solidFill>
                <a:latin typeface="Arial"/>
                <a:ea typeface="+mn-lt"/>
                <a:cs typeface="Arial"/>
              </a:rPr>
              <a:t>"Well, I'd rather have it earlier on. Now I've done it. So, I've done it there and then I if I get down here and then it says to me 'do you want to upload supporting information?' I'm now then thinking oh. I've read that earlier. What was it they wanted? I've got a scroll all the way back to find it and then probably print that screen off because by the time I've scrolled forward again to get to here again, I've forgotten what it was that had been asked for. So, I'd rather have it there, yeah." </a:t>
            </a:r>
            <a:r>
              <a:rPr lang="en-GB" sz="1000">
                <a:solidFill>
                  <a:schemeClr val="tx1"/>
                </a:solidFill>
                <a:latin typeface="Arial"/>
                <a:ea typeface="+mn-lt"/>
                <a:cs typeface="Arial"/>
              </a:rPr>
              <a:t>P4</a:t>
            </a:r>
            <a:endParaRPr lang="en-GB">
              <a:solidFill>
                <a:schemeClr val="tx1"/>
              </a:solidFill>
              <a:ea typeface="Calibri"/>
              <a:cs typeface="Arial"/>
            </a:endParaRPr>
          </a:p>
        </p:txBody>
      </p:sp>
      <p:sp>
        <p:nvSpPr>
          <p:cNvPr id="6" name="Speech Bubble: Rectangle with Corners Rounded 5">
            <a:extLst>
              <a:ext uri="{FF2B5EF4-FFF2-40B4-BE49-F238E27FC236}">
                <a16:creationId xmlns:a16="http://schemas.microsoft.com/office/drawing/2014/main" id="{E588230C-F01E-9AB5-0768-AB6B164C1050}"/>
              </a:ext>
            </a:extLst>
          </p:cNvPr>
          <p:cNvSpPr/>
          <p:nvPr/>
        </p:nvSpPr>
        <p:spPr>
          <a:xfrm>
            <a:off x="7123148" y="1003522"/>
            <a:ext cx="1314450" cy="944857"/>
          </a:xfrm>
          <a:prstGeom prst="wedgeRoundRectCallout">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GB" sz="1000" i="1">
                <a:solidFill>
                  <a:schemeClr val="tx1"/>
                </a:solidFill>
                <a:latin typeface="Arial"/>
                <a:ea typeface="+mn-lt"/>
                <a:cs typeface="Arial"/>
              </a:rPr>
              <a:t>"I think the upload thing should be back at the artificial sett question." </a:t>
            </a:r>
            <a:r>
              <a:rPr lang="en-GB" sz="1000">
                <a:solidFill>
                  <a:schemeClr val="tx1"/>
                </a:solidFill>
                <a:latin typeface="Arial"/>
                <a:ea typeface="+mn-lt"/>
                <a:cs typeface="Arial"/>
              </a:rPr>
              <a:t>P5</a:t>
            </a:r>
            <a:endParaRPr lang="en-GB">
              <a:solidFill>
                <a:schemeClr val="tx1"/>
              </a:solidFill>
              <a:ea typeface="Calibri"/>
              <a:cs typeface="Arial"/>
            </a:endParaRPr>
          </a:p>
        </p:txBody>
      </p:sp>
    </p:spTree>
    <p:extLst>
      <p:ext uri="{BB962C8B-B14F-4D97-AF65-F5344CB8AC3E}">
        <p14:creationId xmlns:p14="http://schemas.microsoft.com/office/powerpoint/2010/main" val="3668317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ctrTitle"/>
          </p:nvPr>
        </p:nvSpPr>
        <p:spPr>
          <a:xfrm>
            <a:off x="431800" y="1711329"/>
            <a:ext cx="6081104" cy="1202214"/>
          </a:xfrm>
        </p:spPr>
        <p:txBody>
          <a:bodyPr wrap="square" anchor="b">
            <a:normAutofit/>
          </a:bodyPr>
          <a:lstStyle/>
          <a:p>
            <a:r>
              <a:rPr lang="en-GB"/>
              <a:t>User problems ranked</a:t>
            </a:r>
            <a:endParaRPr lang="en-US"/>
          </a:p>
        </p:txBody>
      </p:sp>
      <p:sp>
        <p:nvSpPr>
          <p:cNvPr id="15365" name="Slide Number Placeholder 4" hidden="1"/>
          <p:cNvSpPr>
            <a:spLocks noGrp="1"/>
          </p:cNvSpPr>
          <p:nvPr>
            <p:ph type="sldNum" sz="quarter" idx="4294967295"/>
          </p:nvPr>
        </p:nvSpPr>
        <p:spPr bwMode="auto">
          <a:xfrm>
            <a:off x="8391525" y="4767263"/>
            <a:ext cx="411163"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spcAft>
                <a:spcPts val="600"/>
              </a:spcAft>
              <a:buFontTx/>
              <a:buNone/>
            </a:pPr>
            <a:fld id="{5EA23C32-16E5-4D05-A3D7-574A313AF25A}" type="slidenum">
              <a:rPr lang="en-GB" altLang="en-US" sz="1000"/>
              <a:pPr>
                <a:lnSpc>
                  <a:spcPct val="100000"/>
                </a:lnSpc>
                <a:spcBef>
                  <a:spcPct val="0"/>
                </a:spcBef>
                <a:spcAft>
                  <a:spcPts val="600"/>
                </a:spcAft>
                <a:buFontTx/>
                <a:buNone/>
              </a:pPr>
              <a:t>33</a:t>
            </a:fld>
            <a:endParaRPr lang="en-GB" altLang="en-US" sz="1000"/>
          </a:p>
        </p:txBody>
      </p:sp>
    </p:spTree>
    <p:extLst>
      <p:ext uri="{BB962C8B-B14F-4D97-AF65-F5344CB8AC3E}">
        <p14:creationId xmlns:p14="http://schemas.microsoft.com/office/powerpoint/2010/main" val="41423153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3"/>
          <p:cNvSpPr>
            <a:spLocks noGrp="1"/>
          </p:cNvSpPr>
          <p:nvPr>
            <p:ph type="title"/>
          </p:nvPr>
        </p:nvSpPr>
        <p:spPr/>
        <p:txBody>
          <a:bodyPr/>
          <a:lstStyle/>
          <a:p>
            <a:pPr eaLnBrk="1" hangingPunct="1"/>
            <a:r>
              <a:rPr lang="en-GB" altLang="en-US">
                <a:solidFill>
                  <a:srgbClr val="00A33B"/>
                </a:solidFill>
                <a:latin typeface="Arial"/>
                <a:cs typeface="Arial"/>
              </a:rPr>
              <a:t>High impact</a:t>
            </a:r>
          </a:p>
        </p:txBody>
      </p:sp>
      <p:sp>
        <p:nvSpPr>
          <p:cNvPr id="16390" name="Slide Number Placeholder 2"/>
          <p:cNvSpPr>
            <a:spLocks noGrp="1"/>
          </p:cNvSpPr>
          <p:nvPr>
            <p:ph type="sldNum" sz="quarter" idx="1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72754FA-6BD1-43C6-9673-D4A572B8B71E}" type="slidenum">
              <a:rPr lang="en-GB" altLang="en-US" sz="1000"/>
              <a:pPr>
                <a:lnSpc>
                  <a:spcPct val="100000"/>
                </a:lnSpc>
                <a:spcBef>
                  <a:spcPct val="0"/>
                </a:spcBef>
                <a:buFontTx/>
                <a:buNone/>
              </a:pPr>
              <a:t>34</a:t>
            </a:fld>
            <a:endParaRPr lang="en-GB" altLang="en-US" sz="1000"/>
          </a:p>
        </p:txBody>
      </p:sp>
      <p:graphicFrame>
        <p:nvGraphicFramePr>
          <p:cNvPr id="6" name="Table 2">
            <a:extLst>
              <a:ext uri="{FF2B5EF4-FFF2-40B4-BE49-F238E27FC236}">
                <a16:creationId xmlns:a16="http://schemas.microsoft.com/office/drawing/2014/main" id="{79A8571F-C66C-686B-73FB-0616C32B11B4}"/>
              </a:ext>
            </a:extLst>
          </p:cNvPr>
          <p:cNvGraphicFramePr>
            <a:graphicFrameLocks noGrp="1"/>
          </p:cNvGraphicFramePr>
          <p:nvPr>
            <p:extLst>
              <p:ext uri="{D42A27DB-BD31-4B8C-83A1-F6EECF244321}">
                <p14:modId xmlns:p14="http://schemas.microsoft.com/office/powerpoint/2010/main" val="2455349297"/>
              </p:ext>
            </p:extLst>
          </p:nvPr>
        </p:nvGraphicFramePr>
        <p:xfrm>
          <a:off x="440632" y="967733"/>
          <a:ext cx="8228658" cy="3474720"/>
        </p:xfrm>
        <a:graphic>
          <a:graphicData uri="http://schemas.openxmlformats.org/drawingml/2006/table">
            <a:tbl>
              <a:tblPr firstRow="1" bandRow="1">
                <a:tableStyleId>{5C22544A-7EE6-4342-B048-85BDC9FD1C3A}</a:tableStyleId>
              </a:tblPr>
              <a:tblGrid>
                <a:gridCol w="1653933">
                  <a:extLst>
                    <a:ext uri="{9D8B030D-6E8A-4147-A177-3AD203B41FA5}">
                      <a16:colId xmlns:a16="http://schemas.microsoft.com/office/drawing/2014/main" val="1509330342"/>
                    </a:ext>
                  </a:extLst>
                </a:gridCol>
                <a:gridCol w="829296">
                  <a:extLst>
                    <a:ext uri="{9D8B030D-6E8A-4147-A177-3AD203B41FA5}">
                      <a16:colId xmlns:a16="http://schemas.microsoft.com/office/drawing/2014/main" val="3036123255"/>
                    </a:ext>
                  </a:extLst>
                </a:gridCol>
                <a:gridCol w="969065">
                  <a:extLst>
                    <a:ext uri="{9D8B030D-6E8A-4147-A177-3AD203B41FA5}">
                      <a16:colId xmlns:a16="http://schemas.microsoft.com/office/drawing/2014/main" val="2099716730"/>
                    </a:ext>
                  </a:extLst>
                </a:gridCol>
                <a:gridCol w="2026650">
                  <a:extLst>
                    <a:ext uri="{9D8B030D-6E8A-4147-A177-3AD203B41FA5}">
                      <a16:colId xmlns:a16="http://schemas.microsoft.com/office/drawing/2014/main" val="4046111829"/>
                    </a:ext>
                  </a:extLst>
                </a:gridCol>
                <a:gridCol w="2749714">
                  <a:extLst>
                    <a:ext uri="{9D8B030D-6E8A-4147-A177-3AD203B41FA5}">
                      <a16:colId xmlns:a16="http://schemas.microsoft.com/office/drawing/2014/main" val="2408298264"/>
                    </a:ext>
                  </a:extLst>
                </a:gridCol>
              </a:tblGrid>
              <a:tr h="370840">
                <a:tc>
                  <a:txBody>
                    <a:bodyPr/>
                    <a:lstStyle/>
                    <a:p>
                      <a:pPr algn="ctr"/>
                      <a:r>
                        <a:rPr lang="en-GB" sz="1200">
                          <a:latin typeface="Arial"/>
                        </a:rPr>
                        <a:t>User problem</a:t>
                      </a:r>
                    </a:p>
                  </a:txBody>
                  <a:tcPr/>
                </a:tc>
                <a:tc>
                  <a:txBody>
                    <a:bodyPr/>
                    <a:lstStyle/>
                    <a:p>
                      <a:pPr lvl="0" algn="ctr">
                        <a:buNone/>
                      </a:pPr>
                      <a:r>
                        <a:rPr lang="en-GB" sz="1200">
                          <a:latin typeface="Arial"/>
                        </a:rPr>
                        <a:t>Problem type</a:t>
                      </a:r>
                    </a:p>
                  </a:txBody>
                  <a:tcPr/>
                </a:tc>
                <a:tc>
                  <a:txBody>
                    <a:bodyPr/>
                    <a:lstStyle/>
                    <a:p>
                      <a:pPr algn="ctr"/>
                      <a:r>
                        <a:rPr lang="en-GB" sz="1200">
                          <a:latin typeface="Arial"/>
                        </a:rPr>
                        <a:t>Who does it impact</a:t>
                      </a:r>
                    </a:p>
                  </a:txBody>
                  <a:tcPr/>
                </a:tc>
                <a:tc>
                  <a:txBody>
                    <a:bodyPr/>
                    <a:lstStyle/>
                    <a:p>
                      <a:pPr lvl="0" algn="ctr">
                        <a:buNone/>
                      </a:pPr>
                      <a:r>
                        <a:rPr lang="en-GB" sz="1200">
                          <a:latin typeface="Arial"/>
                        </a:rPr>
                        <a:t>Page(s) of journey</a:t>
                      </a:r>
                    </a:p>
                  </a:txBody>
                  <a:tcPr/>
                </a:tc>
                <a:tc>
                  <a:txBody>
                    <a:bodyPr/>
                    <a:lstStyle/>
                    <a:p>
                      <a:pPr algn="ctr"/>
                      <a:r>
                        <a:rPr lang="en-GB" sz="1200">
                          <a:latin typeface="Arial"/>
                        </a:rPr>
                        <a:t>Suggestion</a:t>
                      </a:r>
                    </a:p>
                  </a:txBody>
                  <a:tcPr/>
                </a:tc>
                <a:extLst>
                  <a:ext uri="{0D108BD9-81ED-4DB2-BD59-A6C34878D82A}">
                    <a16:rowId xmlns:a16="http://schemas.microsoft.com/office/drawing/2014/main" val="3769931058"/>
                  </a:ext>
                </a:extLst>
              </a:tr>
              <a:tr h="370839">
                <a:tc>
                  <a:txBody>
                    <a:bodyPr/>
                    <a:lstStyle/>
                    <a:p>
                      <a:pPr marL="0" lvl="0" indent="0" algn="l">
                        <a:lnSpc>
                          <a:spcPct val="90000"/>
                        </a:lnSpc>
                        <a:buNone/>
                      </a:pPr>
                      <a:r>
                        <a:rPr lang="en-GB" sz="1100" b="1" i="0" u="none" strike="noStrike" baseline="0" noProof="0">
                          <a:solidFill>
                            <a:srgbClr val="0D0D0D"/>
                          </a:solidFill>
                          <a:latin typeface="Calibri"/>
                        </a:rPr>
                        <a:t>Ecologists are unsure what information Natural England need to assess a submission as efficiently as possible.</a:t>
                      </a:r>
                      <a:endParaRPr lang="en-GB" sz="1100" b="0" i="0" u="none" strike="noStrike" baseline="0" noProof="0">
                        <a:solidFill>
                          <a:srgbClr val="0D0D0D"/>
                        </a:solidFill>
                        <a:latin typeface="Calibri"/>
                      </a:endParaRPr>
                    </a:p>
                    <a:p>
                      <a:pPr marL="0" lvl="0" indent="0" algn="l">
                        <a:lnSpc>
                          <a:spcPct val="90000"/>
                        </a:lnSpc>
                        <a:buNone/>
                      </a:pPr>
                      <a:endParaRPr lang="en-GB" sz="1100" b="0" i="0" u="none" strike="noStrike" baseline="0" noProof="0">
                        <a:solidFill>
                          <a:srgbClr val="0D0D0D"/>
                        </a:solidFill>
                        <a:latin typeface="Calibri"/>
                      </a:endParaRPr>
                    </a:p>
                  </a:txBody>
                  <a:tcPr/>
                </a:tc>
                <a:tc>
                  <a:txBody>
                    <a:bodyPr/>
                    <a:lstStyle/>
                    <a:p>
                      <a:pPr lvl="0">
                        <a:buNone/>
                      </a:pPr>
                      <a:r>
                        <a:rPr lang="en-GB" sz="1100">
                          <a:latin typeface="Calibri"/>
                        </a:rPr>
                        <a:t>Process</a:t>
                      </a:r>
                      <a:endParaRPr lang="en-US"/>
                    </a:p>
                  </a:txBody>
                  <a:tcPr/>
                </a:tc>
                <a:tc>
                  <a:txBody>
                    <a:bodyPr/>
                    <a:lstStyle/>
                    <a:p>
                      <a:pPr lvl="0">
                        <a:buNone/>
                      </a:pPr>
                      <a:r>
                        <a:rPr lang="en-GB" sz="1100">
                          <a:latin typeface="Calibri"/>
                        </a:rPr>
                        <a:t>All ecologists</a:t>
                      </a:r>
                      <a:endParaRPr lang="en-US" sz="1100">
                        <a:latin typeface="Calibri"/>
                      </a:endParaRPr>
                    </a:p>
                  </a:txBody>
                  <a:tcPr/>
                </a:tc>
                <a:tc>
                  <a:txBody>
                    <a:bodyPr/>
                    <a:lstStyle/>
                    <a:p>
                      <a:pPr marL="0" lvl="0" indent="0" algn="l">
                        <a:lnSpc>
                          <a:spcPct val="100000"/>
                        </a:lnSpc>
                        <a:buNone/>
                      </a:pPr>
                      <a:r>
                        <a:rPr lang="en-GB" sz="800" b="0" i="0" u="none" strike="noStrike" baseline="0" noProof="0">
                          <a:solidFill>
                            <a:srgbClr val="000000"/>
                          </a:solidFill>
                          <a:latin typeface="Calibri"/>
                        </a:rPr>
                        <a:t>1. did you obstruct sett entrances by means of one-way badger gates?</a:t>
                      </a:r>
                      <a:endParaRPr lang="en-US" sz="800"/>
                    </a:p>
                    <a:p>
                      <a:pPr marL="0" lvl="0" indent="0" algn="l">
                        <a:lnSpc>
                          <a:spcPct val="100000"/>
                        </a:lnSpc>
                        <a:buNone/>
                      </a:pPr>
                      <a:r>
                        <a:rPr lang="en-GB" sz="800" b="0" i="0" u="none" strike="noStrike" baseline="0" noProof="0">
                          <a:solidFill>
                            <a:srgbClr val="000000"/>
                          </a:solidFill>
                          <a:latin typeface="Calibri"/>
                        </a:rPr>
                        <a:t>2. did you obstruct sett entrances by blocking or proofing?</a:t>
                      </a:r>
                      <a:endParaRPr lang="en-GB" sz="800"/>
                    </a:p>
                    <a:p>
                      <a:pPr marL="0" lvl="0" indent="0" algn="l">
                        <a:lnSpc>
                          <a:spcPct val="100000"/>
                        </a:lnSpc>
                        <a:buNone/>
                      </a:pPr>
                      <a:r>
                        <a:rPr lang="en-GB" sz="800" b="0" i="0" u="none" strike="noStrike" baseline="0" noProof="0">
                          <a:solidFill>
                            <a:srgbClr val="000000"/>
                          </a:solidFill>
                          <a:latin typeface="Calibri"/>
                        </a:rPr>
                        <a:t>3. did you damage a sett by hand and mechanical means?</a:t>
                      </a:r>
                      <a:endParaRPr lang="en-GB" sz="800"/>
                    </a:p>
                    <a:p>
                      <a:pPr marL="0" lvl="0" indent="0" algn="l">
                        <a:lnSpc>
                          <a:spcPct val="100000"/>
                        </a:lnSpc>
                        <a:buNone/>
                      </a:pPr>
                      <a:r>
                        <a:rPr lang="en-GB" sz="800" b="0" i="0" u="none" strike="noStrike" baseline="0" noProof="0">
                          <a:solidFill>
                            <a:srgbClr val="000000"/>
                          </a:solidFill>
                          <a:latin typeface="Calibri"/>
                        </a:rPr>
                        <a:t>4. did you destroy a sett by hand and mechanical means?</a:t>
                      </a:r>
                      <a:endParaRPr lang="en-GB" sz="800"/>
                    </a:p>
                    <a:p>
                      <a:pPr marL="0" lvl="0" indent="0" algn="l">
                        <a:lnSpc>
                          <a:spcPct val="100000"/>
                        </a:lnSpc>
                        <a:buNone/>
                      </a:pPr>
                      <a:r>
                        <a:rPr lang="en-GB" sz="800" b="0" i="0" u="none" strike="noStrike" baseline="0" noProof="0">
                          <a:solidFill>
                            <a:srgbClr val="000000"/>
                          </a:solidFill>
                          <a:latin typeface="Calibri"/>
                        </a:rPr>
                        <a:t>5. describe the work carried out to create the artificial sett.</a:t>
                      </a:r>
                      <a:endParaRPr lang="en-GB" sz="800"/>
                    </a:p>
                    <a:p>
                      <a:pPr marL="0" lvl="0" indent="0" algn="l">
                        <a:lnSpc>
                          <a:spcPct val="100000"/>
                        </a:lnSpc>
                        <a:buNone/>
                      </a:pPr>
                      <a:r>
                        <a:rPr lang="en-GB" sz="800" b="0" i="0" u="none" strike="noStrike" baseline="0" noProof="0">
                          <a:solidFill>
                            <a:srgbClr val="000000"/>
                          </a:solidFill>
                          <a:latin typeface="Calibri"/>
                        </a:rPr>
                        <a:t>6. was the artificial sett created before the licensed sett was closed?</a:t>
                      </a:r>
                      <a:endParaRPr lang="en-GB" sz="800"/>
                    </a:p>
                    <a:p>
                      <a:pPr marL="0" lvl="0" indent="0" algn="l">
                        <a:lnSpc>
                          <a:spcPct val="100000"/>
                        </a:lnSpc>
                        <a:buNone/>
                      </a:pPr>
                      <a:r>
                        <a:rPr lang="en-GB" sz="800" b="0" i="0" u="none" strike="noStrike" baseline="0" noProof="0">
                          <a:solidFill>
                            <a:srgbClr val="000000"/>
                          </a:solidFill>
                          <a:latin typeface="Calibri"/>
                        </a:rPr>
                        <a:t>7. what evidence do you have that badgers found the artificial sett?</a:t>
                      </a:r>
                      <a:endParaRPr lang="en-GB" sz="800"/>
                    </a:p>
                    <a:p>
                      <a:pPr marL="0" lvl="0" indent="0" algn="l">
                        <a:lnSpc>
                          <a:spcPct val="100000"/>
                        </a:lnSpc>
                        <a:buNone/>
                      </a:pPr>
                      <a:r>
                        <a:rPr lang="en-GB" sz="800" b="0" i="0" u="none" strike="noStrike" baseline="0" noProof="0">
                          <a:solidFill>
                            <a:srgbClr val="000000"/>
                          </a:solidFill>
                          <a:latin typeface="Calibri"/>
                        </a:rPr>
                        <a:t>9. Did the work carried out under the licence cause any concerns to badgers' welfare?</a:t>
                      </a:r>
                      <a:endParaRPr lang="en-GB" sz="800"/>
                    </a:p>
                    <a:p>
                      <a:pPr marL="0" lvl="0" indent="0" algn="l">
                        <a:lnSpc>
                          <a:spcPct val="100000"/>
                        </a:lnSpc>
                        <a:buNone/>
                      </a:pPr>
                      <a:r>
                        <a:rPr lang="en-GB" sz="800" b="0" i="0" u="none" strike="noStrike" baseline="0" noProof="0">
                          <a:solidFill>
                            <a:srgbClr val="000000"/>
                          </a:solidFill>
                          <a:latin typeface="Calibri"/>
                        </a:rPr>
                        <a:t>10. when did you destroy the vacant sett?</a:t>
                      </a:r>
                      <a:endParaRPr lang="en-GB" sz="800"/>
                    </a:p>
                    <a:p>
                      <a:pPr marL="0" lvl="0" indent="0" algn="l">
                        <a:lnSpc>
                          <a:spcPct val="100000"/>
                        </a:lnSpc>
                        <a:buNone/>
                      </a:pPr>
                      <a:r>
                        <a:rPr lang="en-GB" sz="800" b="0" i="0" u="none" strike="noStrike" baseline="0" noProof="0">
                          <a:solidFill>
                            <a:srgbClr val="000000"/>
                          </a:solidFill>
                          <a:latin typeface="Calibri"/>
                        </a:rPr>
                        <a:t>11. did you disturb badgers?</a:t>
                      </a:r>
                      <a:endParaRPr lang="en-GB" sz="800"/>
                    </a:p>
                    <a:p>
                      <a:pPr marL="0" lvl="0" indent="0" algn="l">
                        <a:lnSpc>
                          <a:spcPct val="100000"/>
                        </a:lnSpc>
                        <a:buNone/>
                      </a:pPr>
                      <a:r>
                        <a:rPr lang="en-GB" sz="800" b="0" i="0" u="none" strike="noStrike" baseline="0" noProof="0">
                          <a:solidFill>
                            <a:srgbClr val="000000"/>
                          </a:solidFill>
                          <a:latin typeface="Calibri"/>
                        </a:rPr>
                        <a:t>12. describe the work carried out to create an artificial sett</a:t>
                      </a:r>
                      <a:endParaRPr lang="en-GB" sz="800"/>
                    </a:p>
                    <a:p>
                      <a:pPr marL="0" lvl="0" indent="0" algn="l">
                        <a:lnSpc>
                          <a:spcPct val="100000"/>
                        </a:lnSpc>
                        <a:buNone/>
                      </a:pPr>
                      <a:r>
                        <a:rPr lang="en-GB" sz="800" b="0" i="0" u="none" strike="noStrike" baseline="0" noProof="0">
                          <a:solidFill>
                            <a:srgbClr val="000000"/>
                          </a:solidFill>
                          <a:latin typeface="Calibri"/>
                        </a:rPr>
                        <a:t>13. do you want to upload supporting information?</a:t>
                      </a:r>
                      <a:endParaRPr lang="en-GB" sz="800"/>
                    </a:p>
                    <a:p>
                      <a:pPr lvl="0" algn="l">
                        <a:buNone/>
                      </a:pPr>
                      <a:endParaRPr lang="en-GB" sz="800">
                        <a:latin typeface="Calibri"/>
                      </a:endParaRPr>
                    </a:p>
                  </a:txBody>
                  <a:tcPr/>
                </a:tc>
                <a:tc>
                  <a:txBody>
                    <a:bodyPr/>
                    <a:lstStyle/>
                    <a:p>
                      <a:pPr marL="171450" lvl="0" indent="-171450" algn="l">
                        <a:lnSpc>
                          <a:spcPct val="100000"/>
                        </a:lnSpc>
                        <a:buFont typeface="Arial"/>
                        <a:buChar char="•"/>
                      </a:pPr>
                      <a:r>
                        <a:rPr lang="en-GB" sz="800">
                          <a:latin typeface="Calibri"/>
                        </a:rPr>
                        <a:t>Secondary analysis of Discovery work and Alpha research with internal users to see if data has been collected to show how assessors assess applications / ROAs, and what needs they have</a:t>
                      </a:r>
                    </a:p>
                    <a:p>
                      <a:pPr marL="628650" lvl="1" indent="-171450" algn="l">
                        <a:lnSpc>
                          <a:spcPct val="100000"/>
                        </a:lnSpc>
                        <a:buFont typeface="Arial"/>
                        <a:buChar char="•"/>
                      </a:pPr>
                      <a:r>
                        <a:rPr lang="en-GB" sz="800">
                          <a:latin typeface="Calibri"/>
                        </a:rPr>
                        <a:t>Understand what information users will be required to provide from an assessor perspective.</a:t>
                      </a:r>
                    </a:p>
                    <a:p>
                      <a:pPr marL="628650" lvl="1" indent="-171450" algn="l">
                        <a:lnSpc>
                          <a:spcPct val="100000"/>
                        </a:lnSpc>
                        <a:buFont typeface="Arial"/>
                        <a:buChar char="•"/>
                      </a:pPr>
                      <a:r>
                        <a:rPr lang="en-GB" sz="800" b="0" i="0" u="none" strike="noStrike" baseline="0" noProof="0">
                          <a:solidFill>
                            <a:srgbClr val="000000"/>
                          </a:solidFill>
                          <a:latin typeface="Calibri"/>
                        </a:rPr>
                        <a:t>Consider providing this information up front in the journey prior to starting.</a:t>
                      </a:r>
                      <a:endParaRPr lang="en-GB"/>
                    </a:p>
                    <a:p>
                      <a:pPr marL="171450" lvl="0" indent="-171450" algn="l">
                        <a:lnSpc>
                          <a:spcPct val="100000"/>
                        </a:lnSpc>
                        <a:buFont typeface="Arial"/>
                        <a:buChar char="•"/>
                      </a:pPr>
                      <a:endParaRPr lang="en-GB" sz="800">
                        <a:latin typeface="Calibri"/>
                      </a:endParaRPr>
                    </a:p>
                    <a:p>
                      <a:pPr marL="171450" lvl="0" indent="-171450" algn="l">
                        <a:lnSpc>
                          <a:spcPct val="100000"/>
                        </a:lnSpc>
                        <a:buFont typeface="Arial"/>
                        <a:buChar char="•"/>
                      </a:pPr>
                      <a:r>
                        <a:rPr lang="en-GB" sz="800" b="0" i="0" u="none" strike="noStrike" baseline="0" noProof="0">
                          <a:solidFill>
                            <a:srgbClr val="000000"/>
                          </a:solidFill>
                          <a:latin typeface="Calibri"/>
                        </a:rPr>
                        <a:t>Decide if we want users to provide a little or a lot of information and clarify to users what they need to provide</a:t>
                      </a:r>
                    </a:p>
                    <a:p>
                      <a:pPr marL="171450" lvl="0" indent="-171450" algn="l">
                        <a:lnSpc>
                          <a:spcPct val="100000"/>
                        </a:lnSpc>
                        <a:buFont typeface="Arial"/>
                        <a:buChar char="•"/>
                      </a:pPr>
                      <a:r>
                        <a:rPr lang="en-GB" sz="800" b="0" i="0" u="none" strike="noStrike" baseline="0" noProof="0">
                          <a:solidFill>
                            <a:srgbClr val="000000"/>
                          </a:solidFill>
                          <a:latin typeface="Calibri"/>
                        </a:rPr>
                        <a:t>Decide if we want users to fill out boxes or reference a report they've uploaded - and if the latter, decide how to design this</a:t>
                      </a:r>
                      <a:endParaRPr lang="en-GB" sz="800"/>
                    </a:p>
                    <a:p>
                      <a:pPr marL="171450" lvl="0" indent="-171450" algn="l">
                        <a:lnSpc>
                          <a:spcPct val="100000"/>
                        </a:lnSpc>
                        <a:buFont typeface="Arial"/>
                        <a:buChar char="•"/>
                      </a:pPr>
                      <a:r>
                        <a:rPr lang="en-GB" sz="800" b="0" i="0" u="none" strike="noStrike" baseline="0" noProof="0">
                          <a:solidFill>
                            <a:srgbClr val="000000"/>
                          </a:solidFill>
                          <a:latin typeface="Calibri"/>
                        </a:rPr>
                        <a:t>Decide what types of evidence we want users to submit (video, photos, reports, etc.)</a:t>
                      </a:r>
                      <a:endParaRPr lang="en-GB" sz="800"/>
                    </a:p>
                    <a:p>
                      <a:pPr marL="171450" lvl="0" indent="-171450">
                        <a:buFont typeface="Arial"/>
                        <a:buChar char="•"/>
                      </a:pPr>
                      <a:endParaRPr lang="en-GB" sz="1100">
                        <a:latin typeface="Calibri"/>
                      </a:endParaRPr>
                    </a:p>
                  </a:txBody>
                  <a:tcPr/>
                </a:tc>
                <a:extLst>
                  <a:ext uri="{0D108BD9-81ED-4DB2-BD59-A6C34878D82A}">
                    <a16:rowId xmlns:a16="http://schemas.microsoft.com/office/drawing/2014/main" val="988068931"/>
                  </a:ext>
                </a:extLst>
              </a:tr>
            </a:tbl>
          </a:graphicData>
        </a:graphic>
      </p:graphicFrame>
    </p:spTree>
    <p:extLst>
      <p:ext uri="{BB962C8B-B14F-4D97-AF65-F5344CB8AC3E}">
        <p14:creationId xmlns:p14="http://schemas.microsoft.com/office/powerpoint/2010/main" val="19111893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3"/>
          <p:cNvSpPr>
            <a:spLocks noGrp="1"/>
          </p:cNvSpPr>
          <p:nvPr>
            <p:ph type="title"/>
          </p:nvPr>
        </p:nvSpPr>
        <p:spPr/>
        <p:txBody>
          <a:bodyPr/>
          <a:lstStyle/>
          <a:p>
            <a:pPr eaLnBrk="1" hangingPunct="1"/>
            <a:r>
              <a:rPr lang="en-GB" altLang="en-US">
                <a:solidFill>
                  <a:srgbClr val="00A33B"/>
                </a:solidFill>
                <a:latin typeface="Arial"/>
                <a:cs typeface="Arial"/>
              </a:rPr>
              <a:t>High impact</a:t>
            </a:r>
          </a:p>
        </p:txBody>
      </p:sp>
      <p:sp>
        <p:nvSpPr>
          <p:cNvPr id="16390" name="Slide Number Placeholder 2"/>
          <p:cNvSpPr>
            <a:spLocks noGrp="1"/>
          </p:cNvSpPr>
          <p:nvPr>
            <p:ph type="sldNum" sz="quarter" idx="1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72754FA-6BD1-43C6-9673-D4A572B8B71E}" type="slidenum">
              <a:rPr lang="en-GB" altLang="en-US" sz="1000"/>
              <a:pPr>
                <a:lnSpc>
                  <a:spcPct val="100000"/>
                </a:lnSpc>
                <a:spcBef>
                  <a:spcPct val="0"/>
                </a:spcBef>
                <a:buFontTx/>
                <a:buNone/>
              </a:pPr>
              <a:t>35</a:t>
            </a:fld>
            <a:endParaRPr lang="en-GB" altLang="en-US" sz="1000"/>
          </a:p>
        </p:txBody>
      </p:sp>
      <p:graphicFrame>
        <p:nvGraphicFramePr>
          <p:cNvPr id="6" name="Table 2">
            <a:extLst>
              <a:ext uri="{FF2B5EF4-FFF2-40B4-BE49-F238E27FC236}">
                <a16:creationId xmlns:a16="http://schemas.microsoft.com/office/drawing/2014/main" id="{79A8571F-C66C-686B-73FB-0616C32B11B4}"/>
              </a:ext>
            </a:extLst>
          </p:cNvPr>
          <p:cNvGraphicFramePr>
            <a:graphicFrameLocks noGrp="1"/>
          </p:cNvGraphicFramePr>
          <p:nvPr>
            <p:extLst>
              <p:ext uri="{D42A27DB-BD31-4B8C-83A1-F6EECF244321}">
                <p14:modId xmlns:p14="http://schemas.microsoft.com/office/powerpoint/2010/main" val="2080375337"/>
              </p:ext>
            </p:extLst>
          </p:nvPr>
        </p:nvGraphicFramePr>
        <p:xfrm>
          <a:off x="440632" y="967733"/>
          <a:ext cx="8228658" cy="3108960"/>
        </p:xfrm>
        <a:graphic>
          <a:graphicData uri="http://schemas.openxmlformats.org/drawingml/2006/table">
            <a:tbl>
              <a:tblPr firstRow="1" bandRow="1">
                <a:tableStyleId>{5C22544A-7EE6-4342-B048-85BDC9FD1C3A}</a:tableStyleId>
              </a:tblPr>
              <a:tblGrid>
                <a:gridCol w="1653933">
                  <a:extLst>
                    <a:ext uri="{9D8B030D-6E8A-4147-A177-3AD203B41FA5}">
                      <a16:colId xmlns:a16="http://schemas.microsoft.com/office/drawing/2014/main" val="1509330342"/>
                    </a:ext>
                  </a:extLst>
                </a:gridCol>
                <a:gridCol w="829296">
                  <a:extLst>
                    <a:ext uri="{9D8B030D-6E8A-4147-A177-3AD203B41FA5}">
                      <a16:colId xmlns:a16="http://schemas.microsoft.com/office/drawing/2014/main" val="3036123255"/>
                    </a:ext>
                  </a:extLst>
                </a:gridCol>
                <a:gridCol w="969065">
                  <a:extLst>
                    <a:ext uri="{9D8B030D-6E8A-4147-A177-3AD203B41FA5}">
                      <a16:colId xmlns:a16="http://schemas.microsoft.com/office/drawing/2014/main" val="2099716730"/>
                    </a:ext>
                  </a:extLst>
                </a:gridCol>
                <a:gridCol w="2026650">
                  <a:extLst>
                    <a:ext uri="{9D8B030D-6E8A-4147-A177-3AD203B41FA5}">
                      <a16:colId xmlns:a16="http://schemas.microsoft.com/office/drawing/2014/main" val="4046111829"/>
                    </a:ext>
                  </a:extLst>
                </a:gridCol>
                <a:gridCol w="2749714">
                  <a:extLst>
                    <a:ext uri="{9D8B030D-6E8A-4147-A177-3AD203B41FA5}">
                      <a16:colId xmlns:a16="http://schemas.microsoft.com/office/drawing/2014/main" val="2408298264"/>
                    </a:ext>
                  </a:extLst>
                </a:gridCol>
              </a:tblGrid>
              <a:tr h="370840">
                <a:tc>
                  <a:txBody>
                    <a:bodyPr/>
                    <a:lstStyle/>
                    <a:p>
                      <a:pPr algn="ctr"/>
                      <a:r>
                        <a:rPr lang="en-GB" sz="1200">
                          <a:latin typeface="Arial"/>
                        </a:rPr>
                        <a:t>User problem</a:t>
                      </a:r>
                    </a:p>
                  </a:txBody>
                  <a:tcPr/>
                </a:tc>
                <a:tc>
                  <a:txBody>
                    <a:bodyPr/>
                    <a:lstStyle/>
                    <a:p>
                      <a:pPr lvl="0" algn="ctr">
                        <a:buNone/>
                      </a:pPr>
                      <a:r>
                        <a:rPr lang="en-GB" sz="1200">
                          <a:latin typeface="Arial"/>
                        </a:rPr>
                        <a:t>Problem type</a:t>
                      </a:r>
                    </a:p>
                  </a:txBody>
                  <a:tcPr/>
                </a:tc>
                <a:tc>
                  <a:txBody>
                    <a:bodyPr/>
                    <a:lstStyle/>
                    <a:p>
                      <a:pPr algn="ctr"/>
                      <a:r>
                        <a:rPr lang="en-GB" sz="1200">
                          <a:latin typeface="Arial"/>
                        </a:rPr>
                        <a:t>Who does it impact</a:t>
                      </a:r>
                    </a:p>
                  </a:txBody>
                  <a:tcPr/>
                </a:tc>
                <a:tc>
                  <a:txBody>
                    <a:bodyPr/>
                    <a:lstStyle/>
                    <a:p>
                      <a:pPr lvl="0" algn="ctr">
                        <a:buNone/>
                      </a:pPr>
                      <a:r>
                        <a:rPr lang="en-GB" sz="1200">
                          <a:latin typeface="Arial"/>
                        </a:rPr>
                        <a:t>Page(s) of journey</a:t>
                      </a:r>
                    </a:p>
                  </a:txBody>
                  <a:tcPr/>
                </a:tc>
                <a:tc>
                  <a:txBody>
                    <a:bodyPr/>
                    <a:lstStyle/>
                    <a:p>
                      <a:pPr algn="ctr"/>
                      <a:r>
                        <a:rPr lang="en-GB" sz="1200">
                          <a:latin typeface="Arial"/>
                        </a:rPr>
                        <a:t>Suggestion</a:t>
                      </a:r>
                    </a:p>
                  </a:txBody>
                  <a:tcPr/>
                </a:tc>
                <a:extLst>
                  <a:ext uri="{0D108BD9-81ED-4DB2-BD59-A6C34878D82A}">
                    <a16:rowId xmlns:a16="http://schemas.microsoft.com/office/drawing/2014/main" val="3769931058"/>
                  </a:ext>
                </a:extLst>
              </a:tr>
              <a:tr h="370839">
                <a:tc>
                  <a:txBody>
                    <a:bodyPr/>
                    <a:lstStyle/>
                    <a:p>
                      <a:pPr lvl="0" algn="l">
                        <a:lnSpc>
                          <a:spcPct val="100000"/>
                        </a:lnSpc>
                        <a:spcBef>
                          <a:spcPts val="0"/>
                        </a:spcBef>
                        <a:spcAft>
                          <a:spcPts val="0"/>
                        </a:spcAft>
                        <a:buNone/>
                      </a:pPr>
                      <a:r>
                        <a:rPr lang="en-GB" sz="1100" b="1" i="0" u="none" strike="noStrike" baseline="0" noProof="0">
                          <a:solidFill>
                            <a:srgbClr val="0D0D0D"/>
                          </a:solidFill>
                          <a:latin typeface="Calibri"/>
                        </a:rPr>
                        <a:t>It's not clear which sett is being referred to at any one time.</a:t>
                      </a:r>
                    </a:p>
                    <a:p>
                      <a:pPr marL="0" lvl="0" indent="0" algn="l">
                        <a:lnSpc>
                          <a:spcPct val="90000"/>
                        </a:lnSpc>
                        <a:buNone/>
                      </a:pPr>
                      <a:endParaRPr lang="en-GB" sz="1100" b="0" i="0" u="none" strike="noStrike" baseline="0" noProof="0">
                        <a:solidFill>
                          <a:srgbClr val="0D0D0D"/>
                        </a:solidFill>
                        <a:latin typeface="Calibri"/>
                      </a:endParaRPr>
                    </a:p>
                    <a:p>
                      <a:pPr marL="0" lvl="0" indent="0" algn="l">
                        <a:lnSpc>
                          <a:spcPct val="90000"/>
                        </a:lnSpc>
                        <a:buNone/>
                      </a:pPr>
                      <a:endParaRPr lang="en-GB"/>
                    </a:p>
                  </a:txBody>
                  <a:tcPr/>
                </a:tc>
                <a:tc>
                  <a:txBody>
                    <a:bodyPr/>
                    <a:lstStyle/>
                    <a:p>
                      <a:pPr lvl="0">
                        <a:buNone/>
                      </a:pPr>
                      <a:r>
                        <a:rPr lang="en-GB" sz="1100">
                          <a:latin typeface="Calibri"/>
                        </a:rPr>
                        <a:t>Content / Interaction</a:t>
                      </a:r>
                      <a:endParaRPr lang="en-US" sz="1100">
                        <a:latin typeface="Calibri"/>
                      </a:endParaRPr>
                    </a:p>
                  </a:txBody>
                  <a:tcPr/>
                </a:tc>
                <a:tc>
                  <a:txBody>
                    <a:bodyPr/>
                    <a:lstStyle/>
                    <a:p>
                      <a:pPr lvl="0">
                        <a:buNone/>
                      </a:pPr>
                      <a:r>
                        <a:rPr lang="en-GB" sz="1100">
                          <a:latin typeface="Calibri"/>
                        </a:rPr>
                        <a:t>All ecologists</a:t>
                      </a:r>
                      <a:endParaRPr lang="en-US" sz="1100">
                        <a:latin typeface="Calibri"/>
                      </a:endParaRPr>
                    </a:p>
                  </a:txBody>
                  <a:tcPr/>
                </a:tc>
                <a:tc>
                  <a:txBody>
                    <a:bodyPr/>
                    <a:lstStyle/>
                    <a:p>
                      <a:pPr marL="0" lvl="0" indent="0" algn="l">
                        <a:lnSpc>
                          <a:spcPct val="100000"/>
                        </a:lnSpc>
                        <a:buNone/>
                      </a:pPr>
                      <a:r>
                        <a:rPr lang="en-GB" sz="800" b="0" i="0" u="none" strike="noStrike" baseline="0" noProof="0">
                          <a:solidFill>
                            <a:srgbClr val="000000"/>
                          </a:solidFill>
                          <a:latin typeface="Calibri"/>
                        </a:rPr>
                        <a:t>1. did you obstruct sett entrances by means of one-way badger gates?</a:t>
                      </a:r>
                      <a:endParaRPr lang="en-US"/>
                    </a:p>
                    <a:p>
                      <a:pPr marL="0" lvl="0" indent="0" algn="l">
                        <a:lnSpc>
                          <a:spcPct val="100000"/>
                        </a:lnSpc>
                        <a:buNone/>
                      </a:pPr>
                      <a:r>
                        <a:rPr lang="en-GB" sz="800" b="0" i="0" u="none" strike="noStrike" baseline="0" noProof="0">
                          <a:solidFill>
                            <a:srgbClr val="000000"/>
                          </a:solidFill>
                          <a:latin typeface="Calibri"/>
                        </a:rPr>
                        <a:t>2. did you obstruct sett entrances by blocking or proofing?</a:t>
                      </a:r>
                      <a:endParaRPr lang="en-GB"/>
                    </a:p>
                    <a:p>
                      <a:pPr marL="0" lvl="0" indent="0" algn="l">
                        <a:lnSpc>
                          <a:spcPct val="100000"/>
                        </a:lnSpc>
                        <a:buNone/>
                      </a:pPr>
                      <a:r>
                        <a:rPr lang="en-GB" sz="800" b="0" i="0" u="none" strike="noStrike" baseline="0" noProof="0">
                          <a:solidFill>
                            <a:srgbClr val="000000"/>
                          </a:solidFill>
                          <a:latin typeface="Calibri"/>
                        </a:rPr>
                        <a:t>3. did you damage a sett by hand and mechanical means?</a:t>
                      </a:r>
                      <a:endParaRPr lang="en-GB"/>
                    </a:p>
                    <a:p>
                      <a:pPr marL="0" lvl="0" indent="0" algn="l">
                        <a:lnSpc>
                          <a:spcPct val="100000"/>
                        </a:lnSpc>
                        <a:buNone/>
                      </a:pPr>
                      <a:r>
                        <a:rPr lang="en-GB" sz="800" b="0" i="0" u="none" strike="noStrike" baseline="0" noProof="0">
                          <a:solidFill>
                            <a:srgbClr val="000000"/>
                          </a:solidFill>
                          <a:latin typeface="Calibri"/>
                        </a:rPr>
                        <a:t>4. did you destroy a sett by hand and mechanical means?</a:t>
                      </a:r>
                      <a:endParaRPr lang="en-GB"/>
                    </a:p>
                    <a:p>
                      <a:pPr marL="0" lvl="0" indent="0" algn="l">
                        <a:lnSpc>
                          <a:spcPct val="100000"/>
                        </a:lnSpc>
                        <a:buNone/>
                      </a:pPr>
                      <a:r>
                        <a:rPr lang="en-GB" sz="800" b="0" i="0" u="none" strike="noStrike" baseline="0" noProof="0">
                          <a:solidFill>
                            <a:srgbClr val="000000"/>
                          </a:solidFill>
                          <a:latin typeface="Calibri"/>
                        </a:rPr>
                        <a:t>5. describe the work carried out to create the artificial sett.</a:t>
                      </a:r>
                      <a:endParaRPr lang="en-GB"/>
                    </a:p>
                    <a:p>
                      <a:pPr marL="0" lvl="0" indent="0" algn="l">
                        <a:lnSpc>
                          <a:spcPct val="100000"/>
                        </a:lnSpc>
                        <a:buNone/>
                      </a:pPr>
                      <a:r>
                        <a:rPr lang="en-GB" sz="800" b="0" i="0" u="none" strike="noStrike" baseline="0" noProof="0">
                          <a:solidFill>
                            <a:srgbClr val="000000"/>
                          </a:solidFill>
                          <a:latin typeface="Calibri"/>
                        </a:rPr>
                        <a:t>6. was the artificial sett created before the licensed sett was closed?</a:t>
                      </a:r>
                      <a:endParaRPr lang="en-GB"/>
                    </a:p>
                    <a:p>
                      <a:pPr marL="0" lvl="0" indent="0" algn="l">
                        <a:lnSpc>
                          <a:spcPct val="100000"/>
                        </a:lnSpc>
                        <a:buNone/>
                      </a:pPr>
                      <a:r>
                        <a:rPr lang="en-GB" sz="800" b="0" i="0" u="none" strike="noStrike" baseline="0" noProof="0">
                          <a:solidFill>
                            <a:srgbClr val="000000"/>
                          </a:solidFill>
                          <a:latin typeface="Calibri"/>
                        </a:rPr>
                        <a:t>7. what evidence do you have that badgers found the artificial sett?</a:t>
                      </a:r>
                      <a:endParaRPr lang="en-GB"/>
                    </a:p>
                    <a:p>
                      <a:pPr marL="0" lvl="0" indent="0" algn="l">
                        <a:lnSpc>
                          <a:spcPct val="100000"/>
                        </a:lnSpc>
                        <a:buNone/>
                      </a:pPr>
                      <a:r>
                        <a:rPr lang="en-GB" sz="800" b="0" i="0" u="none" strike="noStrike" baseline="0" noProof="0">
                          <a:solidFill>
                            <a:srgbClr val="000000"/>
                          </a:solidFill>
                          <a:latin typeface="Calibri"/>
                        </a:rPr>
                        <a:t>8. what was the artificial sett's grid reference?</a:t>
                      </a:r>
                      <a:endParaRPr lang="en-GB"/>
                    </a:p>
                    <a:p>
                      <a:pPr marL="0" lvl="0" indent="0" algn="l">
                        <a:lnSpc>
                          <a:spcPct val="100000"/>
                        </a:lnSpc>
                        <a:buNone/>
                      </a:pPr>
                      <a:r>
                        <a:rPr lang="en-GB" sz="800" b="0" i="0" u="none" strike="noStrike" baseline="0" noProof="0">
                          <a:solidFill>
                            <a:srgbClr val="000000"/>
                          </a:solidFill>
                          <a:latin typeface="Calibri"/>
                        </a:rPr>
                        <a:t>9. Did the work carried out under the licence cause any concerns to badgers' welfare?</a:t>
                      </a:r>
                      <a:endParaRPr lang="en-GB"/>
                    </a:p>
                    <a:p>
                      <a:pPr marL="0" lvl="0" indent="0" algn="l">
                        <a:lnSpc>
                          <a:spcPct val="100000"/>
                        </a:lnSpc>
                        <a:buNone/>
                      </a:pPr>
                      <a:r>
                        <a:rPr lang="en-GB" sz="800" b="0" i="0" u="none" strike="noStrike" baseline="0" noProof="0">
                          <a:solidFill>
                            <a:srgbClr val="000000"/>
                          </a:solidFill>
                          <a:latin typeface="Calibri"/>
                        </a:rPr>
                        <a:t>10. when did you destroy the vacant sett?</a:t>
                      </a:r>
                      <a:endParaRPr lang="en-GB"/>
                    </a:p>
                    <a:p>
                      <a:pPr lvl="0" algn="l">
                        <a:buNone/>
                      </a:pPr>
                      <a:endParaRPr lang="en-GB" sz="800">
                        <a:latin typeface="Calibri"/>
                      </a:endParaRPr>
                    </a:p>
                  </a:txBody>
                  <a:tcPr/>
                </a:tc>
                <a:tc>
                  <a:txBody>
                    <a:bodyPr/>
                    <a:lstStyle/>
                    <a:p>
                      <a:pPr marL="171450" lvl="0" indent="-171450" algn="l">
                        <a:lnSpc>
                          <a:spcPct val="100000"/>
                        </a:lnSpc>
                        <a:buFont typeface="Arial"/>
                        <a:buChar char="•"/>
                      </a:pPr>
                      <a:r>
                        <a:rPr lang="en-GB" sz="800">
                          <a:latin typeface="Calibri"/>
                        </a:rPr>
                        <a:t>Clarify to users which sett is being referred to at any one time.</a:t>
                      </a:r>
                      <a:endParaRPr lang="en-US"/>
                    </a:p>
                    <a:p>
                      <a:pPr marL="171450" lvl="0" indent="-171450" algn="l">
                        <a:lnSpc>
                          <a:spcPct val="100000"/>
                        </a:lnSpc>
                        <a:buFont typeface="Arial"/>
                        <a:buChar char="•"/>
                      </a:pPr>
                      <a:r>
                        <a:rPr lang="en-GB" sz="800" b="0" i="0" u="none" strike="noStrike" baseline="0" noProof="0">
                          <a:solidFill>
                            <a:srgbClr val="000000"/>
                          </a:solidFill>
                          <a:latin typeface="Calibri"/>
                        </a:rPr>
                        <a:t>Understand internally from previous applications the % of licences that have numerous setts and how many</a:t>
                      </a:r>
                      <a:endParaRPr lang="en-GB"/>
                    </a:p>
                    <a:p>
                      <a:pPr marL="171450" lvl="0" indent="-171450" algn="l">
                        <a:lnSpc>
                          <a:spcPct val="100000"/>
                        </a:lnSpc>
                        <a:buClr>
                          <a:srgbClr val="000000"/>
                        </a:buClr>
                        <a:buFont typeface="Arial,Sans-Serif"/>
                        <a:buChar char="•"/>
                      </a:pPr>
                      <a:r>
                        <a:rPr lang="en-GB" sz="800" b="0" i="0" u="none" strike="noStrike" baseline="0" noProof="0">
                          <a:solidFill>
                            <a:srgbClr val="000000"/>
                          </a:solidFill>
                          <a:latin typeface="Calibri"/>
                        </a:rPr>
                        <a:t>Provide functionality to allow users to report on multiple setts.</a:t>
                      </a:r>
                    </a:p>
                    <a:p>
                      <a:pPr marL="0" lvl="0" indent="0" algn="l">
                        <a:lnSpc>
                          <a:spcPct val="100000"/>
                        </a:lnSpc>
                        <a:buNone/>
                      </a:pPr>
                      <a:endParaRPr lang="en-GB" sz="800" b="0" i="0" u="none" strike="noStrike" baseline="0" noProof="0">
                        <a:solidFill>
                          <a:srgbClr val="000000"/>
                        </a:solidFill>
                        <a:latin typeface="Calibri"/>
                      </a:endParaRPr>
                    </a:p>
                    <a:p>
                      <a:pPr marL="171450" lvl="0" indent="-171450">
                        <a:buFont typeface="Arial"/>
                        <a:buChar char="•"/>
                      </a:pPr>
                      <a:endParaRPr lang="en-GB" sz="1100">
                        <a:latin typeface="Calibri"/>
                      </a:endParaRPr>
                    </a:p>
                  </a:txBody>
                  <a:tcPr/>
                </a:tc>
                <a:extLst>
                  <a:ext uri="{0D108BD9-81ED-4DB2-BD59-A6C34878D82A}">
                    <a16:rowId xmlns:a16="http://schemas.microsoft.com/office/drawing/2014/main" val="988068931"/>
                  </a:ext>
                </a:extLst>
              </a:tr>
            </a:tbl>
          </a:graphicData>
        </a:graphic>
      </p:graphicFrame>
    </p:spTree>
    <p:extLst>
      <p:ext uri="{BB962C8B-B14F-4D97-AF65-F5344CB8AC3E}">
        <p14:creationId xmlns:p14="http://schemas.microsoft.com/office/powerpoint/2010/main" val="14895290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3"/>
          <p:cNvSpPr>
            <a:spLocks noGrp="1"/>
          </p:cNvSpPr>
          <p:nvPr>
            <p:ph type="title"/>
          </p:nvPr>
        </p:nvSpPr>
        <p:spPr/>
        <p:txBody>
          <a:bodyPr/>
          <a:lstStyle/>
          <a:p>
            <a:pPr eaLnBrk="1" hangingPunct="1"/>
            <a:r>
              <a:rPr lang="en-GB" altLang="en-US">
                <a:solidFill>
                  <a:srgbClr val="00A33B"/>
                </a:solidFill>
                <a:latin typeface="Arial"/>
                <a:cs typeface="Arial"/>
              </a:rPr>
              <a:t>High impact</a:t>
            </a:r>
          </a:p>
        </p:txBody>
      </p:sp>
      <p:sp>
        <p:nvSpPr>
          <p:cNvPr id="16390" name="Slide Number Placeholder 2"/>
          <p:cNvSpPr>
            <a:spLocks noGrp="1"/>
          </p:cNvSpPr>
          <p:nvPr>
            <p:ph type="sldNum" sz="quarter" idx="1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72754FA-6BD1-43C6-9673-D4A572B8B71E}" type="slidenum">
              <a:rPr lang="en-GB" altLang="en-US" sz="1000"/>
              <a:pPr>
                <a:lnSpc>
                  <a:spcPct val="100000"/>
                </a:lnSpc>
                <a:spcBef>
                  <a:spcPct val="0"/>
                </a:spcBef>
                <a:buFontTx/>
                <a:buNone/>
              </a:pPr>
              <a:t>36</a:t>
            </a:fld>
            <a:endParaRPr lang="en-GB" altLang="en-US" sz="1000"/>
          </a:p>
        </p:txBody>
      </p:sp>
      <p:graphicFrame>
        <p:nvGraphicFramePr>
          <p:cNvPr id="6" name="Table 2">
            <a:extLst>
              <a:ext uri="{FF2B5EF4-FFF2-40B4-BE49-F238E27FC236}">
                <a16:creationId xmlns:a16="http://schemas.microsoft.com/office/drawing/2014/main" id="{79A8571F-C66C-686B-73FB-0616C32B11B4}"/>
              </a:ext>
            </a:extLst>
          </p:cNvPr>
          <p:cNvGraphicFramePr>
            <a:graphicFrameLocks noGrp="1"/>
          </p:cNvGraphicFramePr>
          <p:nvPr>
            <p:extLst>
              <p:ext uri="{D42A27DB-BD31-4B8C-83A1-F6EECF244321}">
                <p14:modId xmlns:p14="http://schemas.microsoft.com/office/powerpoint/2010/main" val="3069161045"/>
              </p:ext>
            </p:extLst>
          </p:nvPr>
        </p:nvGraphicFramePr>
        <p:xfrm>
          <a:off x="440632" y="967733"/>
          <a:ext cx="8228655" cy="4032504"/>
        </p:xfrm>
        <a:graphic>
          <a:graphicData uri="http://schemas.openxmlformats.org/drawingml/2006/table">
            <a:tbl>
              <a:tblPr firstRow="1" bandRow="1">
                <a:tableStyleId>{5C22544A-7EE6-4342-B048-85BDC9FD1C3A}</a:tableStyleId>
              </a:tblPr>
              <a:tblGrid>
                <a:gridCol w="1653933">
                  <a:extLst>
                    <a:ext uri="{9D8B030D-6E8A-4147-A177-3AD203B41FA5}">
                      <a16:colId xmlns:a16="http://schemas.microsoft.com/office/drawing/2014/main" val="1509330342"/>
                    </a:ext>
                  </a:extLst>
                </a:gridCol>
                <a:gridCol w="922475">
                  <a:extLst>
                    <a:ext uri="{9D8B030D-6E8A-4147-A177-3AD203B41FA5}">
                      <a16:colId xmlns:a16="http://schemas.microsoft.com/office/drawing/2014/main" val="3036123255"/>
                    </a:ext>
                  </a:extLst>
                </a:gridCol>
                <a:gridCol w="875885">
                  <a:extLst>
                    <a:ext uri="{9D8B030D-6E8A-4147-A177-3AD203B41FA5}">
                      <a16:colId xmlns:a16="http://schemas.microsoft.com/office/drawing/2014/main" val="2099716730"/>
                    </a:ext>
                  </a:extLst>
                </a:gridCol>
                <a:gridCol w="2026649">
                  <a:extLst>
                    <a:ext uri="{9D8B030D-6E8A-4147-A177-3AD203B41FA5}">
                      <a16:colId xmlns:a16="http://schemas.microsoft.com/office/drawing/2014/main" val="4046111829"/>
                    </a:ext>
                  </a:extLst>
                </a:gridCol>
                <a:gridCol w="2749713">
                  <a:extLst>
                    <a:ext uri="{9D8B030D-6E8A-4147-A177-3AD203B41FA5}">
                      <a16:colId xmlns:a16="http://schemas.microsoft.com/office/drawing/2014/main" val="2408298264"/>
                    </a:ext>
                  </a:extLst>
                </a:gridCol>
              </a:tblGrid>
              <a:tr h="370840">
                <a:tc>
                  <a:txBody>
                    <a:bodyPr/>
                    <a:lstStyle/>
                    <a:p>
                      <a:pPr algn="ctr"/>
                      <a:r>
                        <a:rPr lang="en-GB" sz="1200">
                          <a:latin typeface="Arial"/>
                        </a:rPr>
                        <a:t>User problem</a:t>
                      </a:r>
                    </a:p>
                  </a:txBody>
                  <a:tcPr/>
                </a:tc>
                <a:tc>
                  <a:txBody>
                    <a:bodyPr/>
                    <a:lstStyle/>
                    <a:p>
                      <a:pPr lvl="0" algn="ctr">
                        <a:buNone/>
                      </a:pPr>
                      <a:r>
                        <a:rPr lang="en-GB" sz="1200">
                          <a:latin typeface="Arial"/>
                        </a:rPr>
                        <a:t>Problem type</a:t>
                      </a:r>
                    </a:p>
                  </a:txBody>
                  <a:tcPr/>
                </a:tc>
                <a:tc>
                  <a:txBody>
                    <a:bodyPr/>
                    <a:lstStyle/>
                    <a:p>
                      <a:pPr algn="ctr"/>
                      <a:r>
                        <a:rPr lang="en-GB" sz="1200">
                          <a:latin typeface="Arial"/>
                        </a:rPr>
                        <a:t>Who does it impact</a:t>
                      </a:r>
                    </a:p>
                  </a:txBody>
                  <a:tcPr/>
                </a:tc>
                <a:tc>
                  <a:txBody>
                    <a:bodyPr/>
                    <a:lstStyle/>
                    <a:p>
                      <a:pPr lvl="0" algn="ctr">
                        <a:buNone/>
                      </a:pPr>
                      <a:r>
                        <a:rPr lang="en-GB" sz="1200">
                          <a:latin typeface="Arial"/>
                        </a:rPr>
                        <a:t>Page(s) of journey</a:t>
                      </a:r>
                    </a:p>
                  </a:txBody>
                  <a:tcPr/>
                </a:tc>
                <a:tc>
                  <a:txBody>
                    <a:bodyPr/>
                    <a:lstStyle/>
                    <a:p>
                      <a:pPr algn="ctr"/>
                      <a:r>
                        <a:rPr lang="en-GB" sz="1200">
                          <a:latin typeface="Arial"/>
                        </a:rPr>
                        <a:t>Suggestion</a:t>
                      </a:r>
                    </a:p>
                  </a:txBody>
                  <a:tcPr/>
                </a:tc>
                <a:extLst>
                  <a:ext uri="{0D108BD9-81ED-4DB2-BD59-A6C34878D82A}">
                    <a16:rowId xmlns:a16="http://schemas.microsoft.com/office/drawing/2014/main" val="3769931058"/>
                  </a:ext>
                </a:extLst>
              </a:tr>
              <a:tr h="370839">
                <a:tc>
                  <a:txBody>
                    <a:bodyPr/>
                    <a:lstStyle/>
                    <a:p>
                      <a:pPr lvl="0" algn="l">
                        <a:lnSpc>
                          <a:spcPct val="100000"/>
                        </a:lnSpc>
                        <a:spcBef>
                          <a:spcPts val="0"/>
                        </a:spcBef>
                        <a:spcAft>
                          <a:spcPts val="0"/>
                        </a:spcAft>
                        <a:buNone/>
                      </a:pPr>
                      <a:r>
                        <a:rPr lang="en-GB" sz="1100" b="1" i="0" u="none" strike="noStrike" baseline="0" noProof="0">
                          <a:solidFill>
                            <a:srgbClr val="000000"/>
                          </a:solidFill>
                        </a:rPr>
                        <a:t>Ecologists currently employ workarounds to ensure transparency for licence holders, allowing licence holders to observe completed forms and understand their legal obligations.</a:t>
                      </a:r>
                      <a:endParaRPr lang="en-US">
                        <a:solidFill>
                          <a:srgbClr val="000000"/>
                        </a:solidFill>
                      </a:endParaRPr>
                    </a:p>
                    <a:p>
                      <a:pPr lvl="0" algn="l">
                        <a:lnSpc>
                          <a:spcPct val="100000"/>
                        </a:lnSpc>
                        <a:spcBef>
                          <a:spcPts val="0"/>
                        </a:spcBef>
                        <a:spcAft>
                          <a:spcPts val="0"/>
                        </a:spcAft>
                        <a:buNone/>
                      </a:pPr>
                      <a:endParaRPr lang="en-GB" sz="1100" b="1" i="0" u="none" strike="noStrike" baseline="0" noProof="0">
                        <a:solidFill>
                          <a:srgbClr val="0D0D0D"/>
                        </a:solidFill>
                        <a:latin typeface="Calibri"/>
                      </a:endParaRPr>
                    </a:p>
                    <a:p>
                      <a:pPr marL="0" lvl="0" indent="0" algn="l">
                        <a:lnSpc>
                          <a:spcPct val="90000"/>
                        </a:lnSpc>
                        <a:buNone/>
                      </a:pPr>
                      <a:endParaRPr lang="en-GB" sz="1100" b="0" i="0" u="none" strike="noStrike" baseline="0" noProof="0">
                        <a:solidFill>
                          <a:srgbClr val="0D0D0D"/>
                        </a:solidFill>
                        <a:latin typeface="Calibri"/>
                      </a:endParaRPr>
                    </a:p>
                    <a:p>
                      <a:pPr marL="0" lvl="0" indent="0" algn="l">
                        <a:lnSpc>
                          <a:spcPct val="90000"/>
                        </a:lnSpc>
                        <a:buNone/>
                      </a:pPr>
                      <a:endParaRPr lang="en-GB"/>
                    </a:p>
                  </a:txBody>
                  <a:tcPr/>
                </a:tc>
                <a:tc>
                  <a:txBody>
                    <a:bodyPr/>
                    <a:lstStyle/>
                    <a:p>
                      <a:pPr lvl="0">
                        <a:buNone/>
                      </a:pPr>
                      <a:r>
                        <a:rPr lang="en-GB" sz="1100">
                          <a:latin typeface="Calibri"/>
                        </a:rPr>
                        <a:t>Functionality / Content / interaction</a:t>
                      </a:r>
                      <a:endParaRPr lang="en-US" sz="1100">
                        <a:latin typeface="Calibri"/>
                      </a:endParaRPr>
                    </a:p>
                  </a:txBody>
                  <a:tcPr/>
                </a:tc>
                <a:tc>
                  <a:txBody>
                    <a:bodyPr/>
                    <a:lstStyle/>
                    <a:p>
                      <a:pPr lvl="0">
                        <a:buNone/>
                      </a:pPr>
                      <a:r>
                        <a:rPr lang="en-GB" sz="1100">
                          <a:latin typeface="Calibri"/>
                        </a:rPr>
                        <a:t>All ecologists</a:t>
                      </a:r>
                      <a:endParaRPr lang="en-US" sz="1100">
                        <a:latin typeface="Calibri"/>
                      </a:endParaRPr>
                    </a:p>
                  </a:txBody>
                  <a:tcPr/>
                </a:tc>
                <a:tc>
                  <a:txBody>
                    <a:bodyPr/>
                    <a:lstStyle/>
                    <a:p>
                      <a:pPr marL="0" lvl="0" indent="0" algn="l">
                        <a:lnSpc>
                          <a:spcPct val="100000"/>
                        </a:lnSpc>
                        <a:buNone/>
                      </a:pPr>
                      <a:r>
                        <a:rPr lang="en-GB" sz="800" b="0" i="0" u="none" strike="noStrike" baseline="0" noProof="0">
                          <a:solidFill>
                            <a:srgbClr val="000000"/>
                          </a:solidFill>
                          <a:latin typeface="Calibri"/>
                        </a:rPr>
                        <a:t>1. Declaration</a:t>
                      </a:r>
                      <a:endParaRPr lang="en-US"/>
                    </a:p>
                    <a:p>
                      <a:pPr marL="0" lvl="0" indent="0" algn="l">
                        <a:lnSpc>
                          <a:spcPct val="100000"/>
                        </a:lnSpc>
                        <a:buNone/>
                      </a:pPr>
                      <a:r>
                        <a:rPr lang="en-GB" sz="800" b="0" i="0" u="none" strike="noStrike" baseline="0" noProof="0">
                          <a:solidFill>
                            <a:srgbClr val="000000"/>
                          </a:solidFill>
                          <a:latin typeface="Calibri"/>
                        </a:rPr>
                        <a:t>2. Start page?</a:t>
                      </a:r>
                    </a:p>
                    <a:p>
                      <a:pPr lvl="0" algn="l">
                        <a:buNone/>
                      </a:pPr>
                      <a:endParaRPr lang="en-GB" sz="800">
                        <a:latin typeface="Calibri"/>
                      </a:endParaRPr>
                    </a:p>
                  </a:txBody>
                  <a:tcPr/>
                </a:tc>
                <a:tc>
                  <a:txBody>
                    <a:bodyPr/>
                    <a:lstStyle/>
                    <a:p>
                      <a:pPr marL="171450" lvl="0" indent="-171450" algn="l">
                        <a:lnSpc>
                          <a:spcPct val="100000"/>
                        </a:lnSpc>
                        <a:buFont typeface="Arial"/>
                        <a:buChar char="•"/>
                      </a:pPr>
                      <a:r>
                        <a:rPr lang="en-GB" sz="800">
                          <a:latin typeface="Calibri"/>
                        </a:rPr>
                        <a:t>Consider providing a download your form option</a:t>
                      </a:r>
                      <a:endParaRPr lang="en-US"/>
                    </a:p>
                    <a:p>
                      <a:pPr marL="0" lvl="0" indent="0" algn="l">
                        <a:lnSpc>
                          <a:spcPct val="100000"/>
                        </a:lnSpc>
                        <a:buNone/>
                      </a:pPr>
                      <a:r>
                        <a:rPr lang="en-GB" sz="800" b="0" i="0" u="none" strike="noStrike" baseline="0" noProof="0">
                          <a:solidFill>
                            <a:srgbClr val="000000"/>
                          </a:solidFill>
                          <a:latin typeface="Calibri"/>
                        </a:rPr>
                        <a:t>or</a:t>
                      </a:r>
                      <a:endParaRPr lang="en-GB"/>
                    </a:p>
                    <a:p>
                      <a:pPr marL="171450" lvl="0" indent="-171450" algn="l">
                        <a:lnSpc>
                          <a:spcPct val="100000"/>
                        </a:lnSpc>
                        <a:buFont typeface="Arial"/>
                        <a:buChar char="•"/>
                      </a:pPr>
                      <a:r>
                        <a:rPr lang="en-GB" sz="800" b="0" i="0" u="none" strike="noStrike" baseline="0" noProof="0">
                          <a:solidFill>
                            <a:srgbClr val="000000"/>
                          </a:solidFill>
                          <a:latin typeface="Calibri"/>
                        </a:rPr>
                        <a:t>Consider an option to email a copy to another party</a:t>
                      </a:r>
                      <a:endParaRPr lang="en-GB"/>
                    </a:p>
                    <a:p>
                      <a:pPr marL="171450" lvl="0" indent="-171450" algn="l">
                        <a:lnSpc>
                          <a:spcPct val="100000"/>
                        </a:lnSpc>
                        <a:buFont typeface="Arial"/>
                        <a:buChar char="•"/>
                      </a:pPr>
                      <a:r>
                        <a:rPr lang="en-GB" sz="800" b="0" i="0" u="none" strike="noStrike" baseline="0" noProof="0">
                          <a:solidFill>
                            <a:srgbClr val="000000"/>
                          </a:solidFill>
                          <a:latin typeface="Calibri"/>
                        </a:rPr>
                        <a:t>Consider providing information for users at the start of the journey to inform them they will need to sign it, or the licence holder will, so that they do not get to the end only to realise this</a:t>
                      </a:r>
                      <a:endParaRPr lang="en-GB"/>
                    </a:p>
                    <a:p>
                      <a:pPr marL="171450" lvl="0" indent="-171450" algn="l">
                        <a:lnSpc>
                          <a:spcPct val="100000"/>
                        </a:lnSpc>
                        <a:buFont typeface="Arial"/>
                        <a:buChar char="•"/>
                      </a:pPr>
                      <a:r>
                        <a:rPr lang="en-GB" sz="800" b="0" i="0" u="none" strike="noStrike" baseline="0" noProof="0">
                          <a:solidFill>
                            <a:srgbClr val="000000"/>
                          </a:solidFill>
                          <a:latin typeface="Calibri"/>
                        </a:rPr>
                        <a:t>Consider implementing 'save and return' functionality.</a:t>
                      </a:r>
                      <a:endParaRPr lang="en-GB"/>
                    </a:p>
                    <a:p>
                      <a:pPr marL="171450" lvl="0" indent="-171450" algn="l">
                        <a:lnSpc>
                          <a:spcPct val="100000"/>
                        </a:lnSpc>
                        <a:buFont typeface="Arial"/>
                        <a:buChar char="•"/>
                      </a:pPr>
                      <a:endParaRPr lang="en-GB" sz="800">
                        <a:latin typeface="Calibri"/>
                      </a:endParaRPr>
                    </a:p>
                    <a:p>
                      <a:pPr marL="0" lvl="0" indent="0" algn="l">
                        <a:lnSpc>
                          <a:spcPct val="100000"/>
                        </a:lnSpc>
                        <a:buNone/>
                      </a:pPr>
                      <a:endParaRPr lang="en-GB" sz="800" b="0" i="0" u="none" strike="noStrike" baseline="0" noProof="0">
                        <a:solidFill>
                          <a:srgbClr val="000000"/>
                        </a:solidFill>
                        <a:latin typeface="Calibri"/>
                      </a:endParaRPr>
                    </a:p>
                    <a:p>
                      <a:pPr marL="171450" lvl="0" indent="-171450">
                        <a:buFont typeface="Arial"/>
                        <a:buChar char="•"/>
                      </a:pPr>
                      <a:endParaRPr lang="en-GB" sz="1100">
                        <a:latin typeface="Calibri"/>
                      </a:endParaRPr>
                    </a:p>
                  </a:txBody>
                  <a:tcPr/>
                </a:tc>
                <a:extLst>
                  <a:ext uri="{0D108BD9-81ED-4DB2-BD59-A6C34878D82A}">
                    <a16:rowId xmlns:a16="http://schemas.microsoft.com/office/drawing/2014/main" val="988068931"/>
                  </a:ext>
                </a:extLst>
              </a:tr>
              <a:tr h="370838">
                <a:tc>
                  <a:txBody>
                    <a:bodyPr/>
                    <a:lstStyle/>
                    <a:p>
                      <a:pPr marL="0" lvl="0" indent="0" algn="l">
                        <a:lnSpc>
                          <a:spcPct val="90000"/>
                        </a:lnSpc>
                        <a:buNone/>
                      </a:pPr>
                      <a:r>
                        <a:rPr lang="en-GB" sz="1100" b="1" i="0" u="none" strike="noStrike" baseline="0" noProof="0">
                          <a:solidFill>
                            <a:srgbClr val="000000"/>
                          </a:solidFill>
                          <a:latin typeface="Calibri"/>
                        </a:rPr>
                        <a:t>Ecologists keep records of forms sent to NE for audit purposes: so it is easily available within their own records, and to send to others for evidence.</a:t>
                      </a:r>
                      <a:endParaRPr lang="en-US" sz="1100" b="1"/>
                    </a:p>
                    <a:p>
                      <a:pPr marL="0" lvl="0" indent="0" algn="l">
                        <a:lnSpc>
                          <a:spcPct val="90000"/>
                        </a:lnSpc>
                        <a:buNone/>
                      </a:pPr>
                      <a:endParaRPr lang="en-GB"/>
                    </a:p>
                  </a:txBody>
                  <a:tcPr/>
                </a:tc>
                <a:tc>
                  <a:txBody>
                    <a:bodyPr/>
                    <a:lstStyle/>
                    <a:p>
                      <a:pPr lvl="0">
                        <a:buNone/>
                      </a:pPr>
                      <a:r>
                        <a:rPr lang="en-GB" sz="1100" b="0" i="0" u="none" strike="noStrike" noProof="0">
                          <a:solidFill>
                            <a:srgbClr val="000000"/>
                          </a:solidFill>
                          <a:latin typeface="Calibri"/>
                        </a:rPr>
                        <a:t>Functionality / Content / Interaction</a:t>
                      </a:r>
                      <a:endParaRPr lang="en-US"/>
                    </a:p>
                  </a:txBody>
                  <a:tcPr/>
                </a:tc>
                <a:tc>
                  <a:txBody>
                    <a:bodyPr/>
                    <a:lstStyle/>
                    <a:p>
                      <a:pPr lvl="0" algn="l">
                        <a:lnSpc>
                          <a:spcPct val="100000"/>
                        </a:lnSpc>
                        <a:spcBef>
                          <a:spcPts val="0"/>
                        </a:spcBef>
                        <a:spcAft>
                          <a:spcPts val="0"/>
                        </a:spcAft>
                        <a:buNone/>
                      </a:pPr>
                      <a:r>
                        <a:rPr lang="en-GB" sz="1100" b="0" i="0" u="none" strike="noStrike" noProof="0">
                          <a:solidFill>
                            <a:srgbClr val="000000"/>
                          </a:solidFill>
                          <a:latin typeface="Calibri"/>
                        </a:rPr>
                        <a:t>All ecologists</a:t>
                      </a:r>
                    </a:p>
                    <a:p>
                      <a:pPr lvl="0">
                        <a:buNone/>
                      </a:pPr>
                      <a:endParaRPr lang="en-GB" sz="1100">
                        <a:latin typeface="Calibri"/>
                      </a:endParaRPr>
                    </a:p>
                  </a:txBody>
                  <a:tcPr/>
                </a:tc>
                <a:tc>
                  <a:txBody>
                    <a:bodyPr/>
                    <a:lstStyle/>
                    <a:p>
                      <a:pPr lvl="0" algn="l">
                        <a:buNone/>
                      </a:pPr>
                      <a:r>
                        <a:rPr lang="en-GB" sz="800" b="0" i="0" u="none" strike="noStrike" noProof="0">
                          <a:solidFill>
                            <a:srgbClr val="000000"/>
                          </a:solidFill>
                          <a:latin typeface="Calibri"/>
                        </a:rPr>
                        <a:t>1. Check your answers</a:t>
                      </a:r>
                    </a:p>
                    <a:p>
                      <a:pPr lvl="0" algn="l">
                        <a:buNone/>
                      </a:pPr>
                      <a:r>
                        <a:rPr lang="en-GB" sz="800" b="0" i="0" u="none" strike="noStrike" noProof="0">
                          <a:solidFill>
                            <a:srgbClr val="000000"/>
                          </a:solidFill>
                          <a:latin typeface="Calibri"/>
                        </a:rPr>
                        <a:t>2. Start page?</a:t>
                      </a:r>
                      <a:endParaRPr lang="en-GB"/>
                    </a:p>
                  </a:txBody>
                  <a:tcPr/>
                </a:tc>
                <a:tc>
                  <a:txBody>
                    <a:bodyPr/>
                    <a:lstStyle/>
                    <a:p>
                      <a:pPr marL="171450" lvl="0" indent="-171450" algn="l">
                        <a:lnSpc>
                          <a:spcPct val="100000"/>
                        </a:lnSpc>
                        <a:buFont typeface="Arial"/>
                        <a:buChar char="•"/>
                      </a:pPr>
                      <a:r>
                        <a:rPr lang="en-GB" sz="800">
                          <a:latin typeface="Calibri"/>
                        </a:rPr>
                        <a:t>Consider providing a download your form option</a:t>
                      </a:r>
                    </a:p>
                    <a:p>
                      <a:pPr marL="0" lvl="0" indent="0" algn="l">
                        <a:lnSpc>
                          <a:spcPct val="100000"/>
                        </a:lnSpc>
                        <a:buNone/>
                      </a:pPr>
                      <a:r>
                        <a:rPr lang="en-GB" sz="800" b="0" i="0" u="none" strike="noStrike" baseline="0" noProof="0">
                          <a:solidFill>
                            <a:srgbClr val="000000"/>
                          </a:solidFill>
                          <a:latin typeface="Calibri"/>
                        </a:rPr>
                        <a:t>or</a:t>
                      </a:r>
                      <a:endParaRPr lang="en-GB" sz="800"/>
                    </a:p>
                    <a:p>
                      <a:pPr marL="171450" lvl="0" indent="-171450" algn="l">
                        <a:lnSpc>
                          <a:spcPct val="100000"/>
                        </a:lnSpc>
                        <a:buFont typeface="Arial"/>
                        <a:buChar char="•"/>
                      </a:pPr>
                      <a:r>
                        <a:rPr lang="en-GB" sz="800" b="0" i="0" u="none" strike="noStrike" baseline="0" noProof="0">
                          <a:solidFill>
                            <a:srgbClr val="000000"/>
                          </a:solidFill>
                          <a:latin typeface="Calibri"/>
                        </a:rPr>
                        <a:t>Consider an option to email a copy to another party</a:t>
                      </a:r>
                      <a:endParaRPr lang="en-GB" sz="800"/>
                    </a:p>
                    <a:p>
                      <a:pPr marL="171450" lvl="0" indent="-171450" algn="l">
                        <a:lnSpc>
                          <a:spcPct val="100000"/>
                        </a:lnSpc>
                        <a:buFont typeface="Arial"/>
                        <a:buChar char="•"/>
                      </a:pPr>
                      <a:r>
                        <a:rPr lang="en-GB" sz="800" b="0" i="0" u="none" strike="noStrike" baseline="0" noProof="0">
                          <a:solidFill>
                            <a:srgbClr val="000000"/>
                          </a:solidFill>
                          <a:latin typeface="Calibri"/>
                        </a:rPr>
                        <a:t>Inform users up front that they will be able to obtain a copy for their own records</a:t>
                      </a:r>
                      <a:endParaRPr lang="en-GB" sz="800"/>
                    </a:p>
                    <a:p>
                      <a:pPr marL="171450" lvl="0" indent="-171450">
                        <a:buFont typeface="Arial"/>
                        <a:buChar char="•"/>
                      </a:pPr>
                      <a:endParaRPr lang="en-GB" sz="1100">
                        <a:latin typeface="Calibri"/>
                      </a:endParaRPr>
                    </a:p>
                  </a:txBody>
                  <a:tcPr/>
                </a:tc>
                <a:extLst>
                  <a:ext uri="{0D108BD9-81ED-4DB2-BD59-A6C34878D82A}">
                    <a16:rowId xmlns:a16="http://schemas.microsoft.com/office/drawing/2014/main" val="2169114428"/>
                  </a:ext>
                </a:extLst>
              </a:tr>
            </a:tbl>
          </a:graphicData>
        </a:graphic>
      </p:graphicFrame>
    </p:spTree>
    <p:extLst>
      <p:ext uri="{BB962C8B-B14F-4D97-AF65-F5344CB8AC3E}">
        <p14:creationId xmlns:p14="http://schemas.microsoft.com/office/powerpoint/2010/main" val="21616400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3"/>
          <p:cNvSpPr>
            <a:spLocks noGrp="1"/>
          </p:cNvSpPr>
          <p:nvPr>
            <p:ph type="title"/>
          </p:nvPr>
        </p:nvSpPr>
        <p:spPr/>
        <p:txBody>
          <a:bodyPr/>
          <a:lstStyle/>
          <a:p>
            <a:pPr eaLnBrk="1" hangingPunct="1"/>
            <a:r>
              <a:rPr lang="en-GB" altLang="en-US">
                <a:solidFill>
                  <a:srgbClr val="00A33B"/>
                </a:solidFill>
                <a:latin typeface="Arial"/>
                <a:cs typeface="Arial"/>
              </a:rPr>
              <a:t>Medium impact</a:t>
            </a:r>
          </a:p>
        </p:txBody>
      </p:sp>
      <p:sp>
        <p:nvSpPr>
          <p:cNvPr id="16390" name="Slide Number Placeholder 2"/>
          <p:cNvSpPr>
            <a:spLocks noGrp="1"/>
          </p:cNvSpPr>
          <p:nvPr>
            <p:ph type="sldNum" sz="quarter" idx="1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72754FA-6BD1-43C6-9673-D4A572B8B71E}" type="slidenum">
              <a:rPr lang="en-GB" altLang="en-US" sz="1000"/>
              <a:pPr>
                <a:lnSpc>
                  <a:spcPct val="100000"/>
                </a:lnSpc>
                <a:spcBef>
                  <a:spcPct val="0"/>
                </a:spcBef>
                <a:buFontTx/>
                <a:buNone/>
              </a:pPr>
              <a:t>37</a:t>
            </a:fld>
            <a:endParaRPr lang="en-GB" altLang="en-US" sz="1000"/>
          </a:p>
        </p:txBody>
      </p:sp>
      <p:graphicFrame>
        <p:nvGraphicFramePr>
          <p:cNvPr id="6" name="Table 2">
            <a:extLst>
              <a:ext uri="{FF2B5EF4-FFF2-40B4-BE49-F238E27FC236}">
                <a16:creationId xmlns:a16="http://schemas.microsoft.com/office/drawing/2014/main" id="{79A8571F-C66C-686B-73FB-0616C32B11B4}"/>
              </a:ext>
            </a:extLst>
          </p:cNvPr>
          <p:cNvGraphicFramePr>
            <a:graphicFrameLocks noGrp="1"/>
          </p:cNvGraphicFramePr>
          <p:nvPr>
            <p:extLst>
              <p:ext uri="{D42A27DB-BD31-4B8C-83A1-F6EECF244321}">
                <p14:modId xmlns:p14="http://schemas.microsoft.com/office/powerpoint/2010/main" val="3142198513"/>
              </p:ext>
            </p:extLst>
          </p:nvPr>
        </p:nvGraphicFramePr>
        <p:xfrm>
          <a:off x="440632" y="967733"/>
          <a:ext cx="8228658" cy="3049524"/>
        </p:xfrm>
        <a:graphic>
          <a:graphicData uri="http://schemas.openxmlformats.org/drawingml/2006/table">
            <a:tbl>
              <a:tblPr firstRow="1" bandRow="1">
                <a:tableStyleId>{5C22544A-7EE6-4342-B048-85BDC9FD1C3A}</a:tableStyleId>
              </a:tblPr>
              <a:tblGrid>
                <a:gridCol w="1653933">
                  <a:extLst>
                    <a:ext uri="{9D8B030D-6E8A-4147-A177-3AD203B41FA5}">
                      <a16:colId xmlns:a16="http://schemas.microsoft.com/office/drawing/2014/main" val="1509330342"/>
                    </a:ext>
                  </a:extLst>
                </a:gridCol>
                <a:gridCol w="829296">
                  <a:extLst>
                    <a:ext uri="{9D8B030D-6E8A-4147-A177-3AD203B41FA5}">
                      <a16:colId xmlns:a16="http://schemas.microsoft.com/office/drawing/2014/main" val="3036123255"/>
                    </a:ext>
                  </a:extLst>
                </a:gridCol>
                <a:gridCol w="969065">
                  <a:extLst>
                    <a:ext uri="{9D8B030D-6E8A-4147-A177-3AD203B41FA5}">
                      <a16:colId xmlns:a16="http://schemas.microsoft.com/office/drawing/2014/main" val="2099716730"/>
                    </a:ext>
                  </a:extLst>
                </a:gridCol>
                <a:gridCol w="2026650">
                  <a:extLst>
                    <a:ext uri="{9D8B030D-6E8A-4147-A177-3AD203B41FA5}">
                      <a16:colId xmlns:a16="http://schemas.microsoft.com/office/drawing/2014/main" val="4046111829"/>
                    </a:ext>
                  </a:extLst>
                </a:gridCol>
                <a:gridCol w="2749714">
                  <a:extLst>
                    <a:ext uri="{9D8B030D-6E8A-4147-A177-3AD203B41FA5}">
                      <a16:colId xmlns:a16="http://schemas.microsoft.com/office/drawing/2014/main" val="2408298264"/>
                    </a:ext>
                  </a:extLst>
                </a:gridCol>
              </a:tblGrid>
              <a:tr h="370840">
                <a:tc>
                  <a:txBody>
                    <a:bodyPr/>
                    <a:lstStyle/>
                    <a:p>
                      <a:pPr algn="ctr"/>
                      <a:r>
                        <a:rPr lang="en-GB" sz="1200">
                          <a:latin typeface="Arial"/>
                        </a:rPr>
                        <a:t>User problem</a:t>
                      </a:r>
                    </a:p>
                  </a:txBody>
                  <a:tcPr/>
                </a:tc>
                <a:tc>
                  <a:txBody>
                    <a:bodyPr/>
                    <a:lstStyle/>
                    <a:p>
                      <a:pPr lvl="0" algn="ctr">
                        <a:buNone/>
                      </a:pPr>
                      <a:r>
                        <a:rPr lang="en-GB" sz="1200">
                          <a:latin typeface="Arial"/>
                        </a:rPr>
                        <a:t>Problem type</a:t>
                      </a:r>
                    </a:p>
                  </a:txBody>
                  <a:tcPr/>
                </a:tc>
                <a:tc>
                  <a:txBody>
                    <a:bodyPr/>
                    <a:lstStyle/>
                    <a:p>
                      <a:pPr algn="ctr"/>
                      <a:r>
                        <a:rPr lang="en-GB" sz="1200">
                          <a:latin typeface="Arial"/>
                        </a:rPr>
                        <a:t>Who does it impact</a:t>
                      </a:r>
                    </a:p>
                  </a:txBody>
                  <a:tcPr/>
                </a:tc>
                <a:tc>
                  <a:txBody>
                    <a:bodyPr/>
                    <a:lstStyle/>
                    <a:p>
                      <a:pPr lvl="0" algn="ctr">
                        <a:buNone/>
                      </a:pPr>
                      <a:r>
                        <a:rPr lang="en-GB" sz="1200">
                          <a:latin typeface="Arial"/>
                        </a:rPr>
                        <a:t>Page(s) of journey</a:t>
                      </a:r>
                    </a:p>
                  </a:txBody>
                  <a:tcPr/>
                </a:tc>
                <a:tc>
                  <a:txBody>
                    <a:bodyPr/>
                    <a:lstStyle/>
                    <a:p>
                      <a:pPr algn="ctr"/>
                      <a:r>
                        <a:rPr lang="en-GB" sz="1200">
                          <a:latin typeface="Arial"/>
                        </a:rPr>
                        <a:t>Suggestion</a:t>
                      </a:r>
                    </a:p>
                  </a:txBody>
                  <a:tcPr/>
                </a:tc>
                <a:extLst>
                  <a:ext uri="{0D108BD9-81ED-4DB2-BD59-A6C34878D82A}">
                    <a16:rowId xmlns:a16="http://schemas.microsoft.com/office/drawing/2014/main" val="3769931058"/>
                  </a:ext>
                </a:extLst>
              </a:tr>
              <a:tr h="370839">
                <a:tc>
                  <a:txBody>
                    <a:bodyPr/>
                    <a:lstStyle/>
                    <a:p>
                      <a:pPr lvl="0" algn="l">
                        <a:lnSpc>
                          <a:spcPct val="100000"/>
                        </a:lnSpc>
                        <a:spcBef>
                          <a:spcPts val="0"/>
                        </a:spcBef>
                        <a:spcAft>
                          <a:spcPts val="0"/>
                        </a:spcAft>
                        <a:buNone/>
                      </a:pPr>
                      <a:r>
                        <a:rPr lang="en-GB" sz="1100" b="1" i="0" u="none" strike="noStrike" baseline="0" noProof="0">
                          <a:solidFill>
                            <a:srgbClr val="000000"/>
                          </a:solidFill>
                          <a:latin typeface="Calibri"/>
                        </a:rPr>
                        <a:t>Ecologists felt uncomfortable with using a personal government gateway account for business purposes</a:t>
                      </a:r>
                      <a:endParaRPr lang="en-US"/>
                    </a:p>
                    <a:p>
                      <a:pPr lvl="0" algn="l">
                        <a:lnSpc>
                          <a:spcPct val="100000"/>
                        </a:lnSpc>
                        <a:spcBef>
                          <a:spcPts val="0"/>
                        </a:spcBef>
                        <a:spcAft>
                          <a:spcPts val="0"/>
                        </a:spcAft>
                        <a:buNone/>
                      </a:pPr>
                      <a:endParaRPr lang="en-GB" sz="1100" b="1" i="0" u="none" strike="noStrike" baseline="0" noProof="0">
                        <a:solidFill>
                          <a:srgbClr val="0D0D0D"/>
                        </a:solidFill>
                        <a:latin typeface="Calibri"/>
                      </a:endParaRPr>
                    </a:p>
                    <a:p>
                      <a:pPr marL="0" lvl="0" indent="0" algn="l">
                        <a:lnSpc>
                          <a:spcPct val="90000"/>
                        </a:lnSpc>
                        <a:buNone/>
                      </a:pPr>
                      <a:endParaRPr lang="en-GB" sz="1100" b="0" i="0" u="none" strike="noStrike" baseline="0" noProof="0">
                        <a:solidFill>
                          <a:srgbClr val="0D0D0D"/>
                        </a:solidFill>
                        <a:latin typeface="Calibri"/>
                      </a:endParaRPr>
                    </a:p>
                    <a:p>
                      <a:pPr marL="0" lvl="0" indent="0" algn="l">
                        <a:lnSpc>
                          <a:spcPct val="90000"/>
                        </a:lnSpc>
                        <a:buNone/>
                      </a:pPr>
                      <a:endParaRPr lang="en-GB"/>
                    </a:p>
                  </a:txBody>
                  <a:tcPr/>
                </a:tc>
                <a:tc>
                  <a:txBody>
                    <a:bodyPr/>
                    <a:lstStyle/>
                    <a:p>
                      <a:pPr lvl="0">
                        <a:buNone/>
                      </a:pPr>
                      <a:r>
                        <a:rPr lang="en-GB" sz="1100">
                          <a:latin typeface="Calibri"/>
                        </a:rPr>
                        <a:t>Process</a:t>
                      </a:r>
                      <a:endParaRPr lang="en-US"/>
                    </a:p>
                  </a:txBody>
                  <a:tcPr/>
                </a:tc>
                <a:tc>
                  <a:txBody>
                    <a:bodyPr/>
                    <a:lstStyle/>
                    <a:p>
                      <a:pPr lvl="0">
                        <a:buNone/>
                      </a:pPr>
                      <a:r>
                        <a:rPr lang="en-GB" sz="1100">
                          <a:latin typeface="Calibri"/>
                        </a:rPr>
                        <a:t>All ecologists</a:t>
                      </a:r>
                      <a:endParaRPr lang="en-US" sz="1100">
                        <a:latin typeface="Calibri"/>
                      </a:endParaRPr>
                    </a:p>
                  </a:txBody>
                  <a:tcPr/>
                </a:tc>
                <a:tc>
                  <a:txBody>
                    <a:bodyPr/>
                    <a:lstStyle/>
                    <a:p>
                      <a:pPr marL="0" lvl="0" indent="0" algn="l">
                        <a:lnSpc>
                          <a:spcPct val="100000"/>
                        </a:lnSpc>
                        <a:buNone/>
                      </a:pPr>
                      <a:r>
                        <a:rPr lang="en-GB" sz="800" b="0" i="0" u="none" strike="noStrike" baseline="0" noProof="0">
                          <a:solidFill>
                            <a:srgbClr val="000000"/>
                          </a:solidFill>
                          <a:latin typeface="Calibri"/>
                        </a:rPr>
                        <a:t>1. Government Gateway page</a:t>
                      </a:r>
                      <a:endParaRPr lang="en-US"/>
                    </a:p>
                    <a:p>
                      <a:pPr lvl="0" algn="l">
                        <a:buNone/>
                      </a:pPr>
                      <a:endParaRPr lang="en-GB" sz="800">
                        <a:latin typeface="Calibri"/>
                      </a:endParaRPr>
                    </a:p>
                  </a:txBody>
                  <a:tcPr/>
                </a:tc>
                <a:tc>
                  <a:txBody>
                    <a:bodyPr/>
                    <a:lstStyle/>
                    <a:p>
                      <a:pPr marL="171450" lvl="0" indent="-171450" algn="l">
                        <a:lnSpc>
                          <a:spcPct val="100000"/>
                        </a:lnSpc>
                        <a:buFont typeface="Arial"/>
                        <a:buChar char="•"/>
                      </a:pPr>
                      <a:r>
                        <a:rPr lang="en-GB" sz="800">
                          <a:latin typeface="Calibri"/>
                        </a:rPr>
                        <a:t>Explore further as part of IDM research</a:t>
                      </a:r>
                      <a:endParaRPr lang="en-US"/>
                    </a:p>
                    <a:p>
                      <a:pPr marL="171450" lvl="0" indent="-171450" algn="l">
                        <a:lnSpc>
                          <a:spcPct val="100000"/>
                        </a:lnSpc>
                        <a:buFont typeface="Arial"/>
                        <a:buChar char="•"/>
                      </a:pPr>
                      <a:endParaRPr lang="en-GB" sz="800">
                        <a:latin typeface="Calibri"/>
                      </a:endParaRPr>
                    </a:p>
                    <a:p>
                      <a:pPr marL="0" lvl="0" indent="0" algn="l">
                        <a:lnSpc>
                          <a:spcPct val="100000"/>
                        </a:lnSpc>
                        <a:buNone/>
                      </a:pPr>
                      <a:endParaRPr lang="en-GB" sz="800" b="0" i="0" u="none" strike="noStrike" baseline="0" noProof="0">
                        <a:solidFill>
                          <a:srgbClr val="000000"/>
                        </a:solidFill>
                        <a:latin typeface="Calibri"/>
                      </a:endParaRPr>
                    </a:p>
                    <a:p>
                      <a:pPr marL="171450" lvl="0" indent="-171450">
                        <a:buFont typeface="Arial"/>
                        <a:buChar char="•"/>
                      </a:pPr>
                      <a:endParaRPr lang="en-GB" sz="1100">
                        <a:latin typeface="Calibri"/>
                      </a:endParaRPr>
                    </a:p>
                  </a:txBody>
                  <a:tcPr/>
                </a:tc>
                <a:extLst>
                  <a:ext uri="{0D108BD9-81ED-4DB2-BD59-A6C34878D82A}">
                    <a16:rowId xmlns:a16="http://schemas.microsoft.com/office/drawing/2014/main" val="988068931"/>
                  </a:ext>
                </a:extLst>
              </a:tr>
              <a:tr h="370838">
                <a:tc>
                  <a:txBody>
                    <a:bodyPr/>
                    <a:lstStyle/>
                    <a:p>
                      <a:pPr lvl="0" algn="l">
                        <a:lnSpc>
                          <a:spcPct val="100000"/>
                        </a:lnSpc>
                        <a:spcBef>
                          <a:spcPts val="0"/>
                        </a:spcBef>
                        <a:spcAft>
                          <a:spcPts val="0"/>
                        </a:spcAft>
                        <a:buNone/>
                      </a:pPr>
                      <a:r>
                        <a:rPr lang="en-GB" sz="1100" b="1" i="0" u="none" strike="noStrike" noProof="0">
                          <a:solidFill>
                            <a:srgbClr val="000000"/>
                          </a:solidFill>
                        </a:rPr>
                        <a:t>Ecologists are concerned the information provided will be used to monitor and potentially sanction them.</a:t>
                      </a:r>
                      <a:endParaRPr lang="en-US"/>
                    </a:p>
                  </a:txBody>
                  <a:tcPr/>
                </a:tc>
                <a:tc>
                  <a:txBody>
                    <a:bodyPr/>
                    <a:lstStyle/>
                    <a:p>
                      <a:pPr lvl="0">
                        <a:buNone/>
                      </a:pPr>
                      <a:r>
                        <a:rPr lang="en-GB" sz="1100">
                          <a:latin typeface="Calibri"/>
                        </a:rPr>
                        <a:t>Process / content</a:t>
                      </a:r>
                    </a:p>
                  </a:txBody>
                  <a:tcPr/>
                </a:tc>
                <a:tc>
                  <a:txBody>
                    <a:bodyPr/>
                    <a:lstStyle/>
                    <a:p>
                      <a:pPr lvl="0">
                        <a:buNone/>
                      </a:pPr>
                      <a:r>
                        <a:rPr lang="en-GB" sz="1100">
                          <a:latin typeface="Calibri"/>
                        </a:rPr>
                        <a:t>All ecologists</a:t>
                      </a:r>
                    </a:p>
                  </a:txBody>
                  <a:tcPr/>
                </a:tc>
                <a:tc>
                  <a:txBody>
                    <a:bodyPr/>
                    <a:lstStyle/>
                    <a:p>
                      <a:pPr marL="0" lvl="0" indent="0" algn="l">
                        <a:lnSpc>
                          <a:spcPct val="100000"/>
                        </a:lnSpc>
                        <a:buNone/>
                      </a:pPr>
                      <a:r>
                        <a:rPr lang="en-GB" sz="800" b="0" i="0" u="none" strike="noStrike" baseline="0" noProof="0">
                          <a:solidFill>
                            <a:srgbClr val="000000"/>
                          </a:solidFill>
                          <a:latin typeface="Calibri"/>
                        </a:rPr>
                        <a:t>1. did you obstruct sett entrances by blocking or proofing?</a:t>
                      </a:r>
                      <a:endParaRPr lang="en-US"/>
                    </a:p>
                    <a:p>
                      <a:pPr marL="0" lvl="0" indent="0" algn="l">
                        <a:lnSpc>
                          <a:spcPct val="100000"/>
                        </a:lnSpc>
                        <a:buNone/>
                      </a:pPr>
                      <a:endParaRPr lang="en-GB" sz="800" b="0" i="0" u="none" strike="noStrike" baseline="0" noProof="0">
                        <a:solidFill>
                          <a:srgbClr val="000000"/>
                        </a:solidFill>
                        <a:latin typeface="Calibri"/>
                      </a:endParaRPr>
                    </a:p>
                    <a:p>
                      <a:pPr marL="0" lvl="0" indent="0" algn="l">
                        <a:lnSpc>
                          <a:spcPct val="100000"/>
                        </a:lnSpc>
                        <a:buNone/>
                      </a:pPr>
                      <a:r>
                        <a:rPr lang="en-GB" sz="800" b="0" i="0" u="none" strike="noStrike" baseline="0" noProof="0">
                          <a:solidFill>
                            <a:srgbClr val="000000"/>
                          </a:solidFill>
                          <a:latin typeface="Calibri"/>
                        </a:rPr>
                        <a:t>Potentially all pages where a text box appears.</a:t>
                      </a:r>
                      <a:endParaRPr lang="en-GB"/>
                    </a:p>
                    <a:p>
                      <a:pPr lvl="0" algn="l">
                        <a:buNone/>
                      </a:pPr>
                      <a:endParaRPr lang="en-GB" sz="800">
                        <a:latin typeface="Calibri"/>
                      </a:endParaRPr>
                    </a:p>
                  </a:txBody>
                  <a:tcPr/>
                </a:tc>
                <a:tc>
                  <a:txBody>
                    <a:bodyPr/>
                    <a:lstStyle/>
                    <a:p>
                      <a:pPr marL="171450" lvl="0" indent="-171450" algn="l">
                        <a:lnSpc>
                          <a:spcPct val="100000"/>
                        </a:lnSpc>
                        <a:buFont typeface="Arial"/>
                        <a:buChar char="•"/>
                      </a:pPr>
                      <a:r>
                        <a:rPr lang="en-GB" sz="800">
                          <a:latin typeface="Calibri"/>
                        </a:rPr>
                        <a:t>This may link to making clearer to users why we're asking for certain information.</a:t>
                      </a:r>
                    </a:p>
                    <a:p>
                      <a:pPr marL="171450" lvl="0" indent="-171450" algn="l">
                        <a:lnSpc>
                          <a:spcPct val="100000"/>
                        </a:lnSpc>
                        <a:buFont typeface="Arial"/>
                        <a:buChar char="•"/>
                      </a:pPr>
                      <a:r>
                        <a:rPr lang="en-GB" sz="800" b="0" i="0" u="none" strike="noStrike" baseline="0" noProof="0">
                          <a:solidFill>
                            <a:srgbClr val="000000"/>
                          </a:solidFill>
                          <a:latin typeface="Calibri"/>
                        </a:rPr>
                        <a:t>It may also be solved if users are faced with real world examples that show the through-thread between their work and the licence.</a:t>
                      </a:r>
                      <a:endParaRPr lang="en-GB" sz="800"/>
                    </a:p>
                    <a:p>
                      <a:pPr marL="171450" lvl="0" indent="-171450">
                        <a:buFont typeface="Arial"/>
                        <a:buChar char="•"/>
                      </a:pPr>
                      <a:endParaRPr lang="en-GB" sz="1100">
                        <a:latin typeface="Calibri"/>
                      </a:endParaRPr>
                    </a:p>
                  </a:txBody>
                  <a:tcPr/>
                </a:tc>
                <a:extLst>
                  <a:ext uri="{0D108BD9-81ED-4DB2-BD59-A6C34878D82A}">
                    <a16:rowId xmlns:a16="http://schemas.microsoft.com/office/drawing/2014/main" val="1977108634"/>
                  </a:ext>
                </a:extLst>
              </a:tr>
            </a:tbl>
          </a:graphicData>
        </a:graphic>
      </p:graphicFrame>
    </p:spTree>
    <p:extLst>
      <p:ext uri="{BB962C8B-B14F-4D97-AF65-F5344CB8AC3E}">
        <p14:creationId xmlns:p14="http://schemas.microsoft.com/office/powerpoint/2010/main" val="5992082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3"/>
          <p:cNvSpPr>
            <a:spLocks noGrp="1"/>
          </p:cNvSpPr>
          <p:nvPr>
            <p:ph type="title"/>
          </p:nvPr>
        </p:nvSpPr>
        <p:spPr/>
        <p:txBody>
          <a:bodyPr/>
          <a:lstStyle/>
          <a:p>
            <a:pPr eaLnBrk="1" hangingPunct="1"/>
            <a:r>
              <a:rPr lang="en-GB" altLang="en-US">
                <a:solidFill>
                  <a:srgbClr val="00A33B"/>
                </a:solidFill>
                <a:latin typeface="Arial"/>
                <a:cs typeface="Arial"/>
              </a:rPr>
              <a:t>Medium impact</a:t>
            </a:r>
          </a:p>
        </p:txBody>
      </p:sp>
      <p:sp>
        <p:nvSpPr>
          <p:cNvPr id="16390" name="Slide Number Placeholder 2"/>
          <p:cNvSpPr>
            <a:spLocks noGrp="1"/>
          </p:cNvSpPr>
          <p:nvPr>
            <p:ph type="sldNum" sz="quarter" idx="1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72754FA-6BD1-43C6-9673-D4A572B8B71E}" type="slidenum">
              <a:rPr lang="en-GB" altLang="en-US" sz="1000"/>
              <a:pPr>
                <a:lnSpc>
                  <a:spcPct val="100000"/>
                </a:lnSpc>
                <a:spcBef>
                  <a:spcPct val="0"/>
                </a:spcBef>
                <a:buFontTx/>
                <a:buNone/>
              </a:pPr>
              <a:t>38</a:t>
            </a:fld>
            <a:endParaRPr lang="en-GB" altLang="en-US" sz="1000"/>
          </a:p>
        </p:txBody>
      </p:sp>
      <p:graphicFrame>
        <p:nvGraphicFramePr>
          <p:cNvPr id="6" name="Table 2">
            <a:extLst>
              <a:ext uri="{FF2B5EF4-FFF2-40B4-BE49-F238E27FC236}">
                <a16:creationId xmlns:a16="http://schemas.microsoft.com/office/drawing/2014/main" id="{79A8571F-C66C-686B-73FB-0616C32B11B4}"/>
              </a:ext>
            </a:extLst>
          </p:cNvPr>
          <p:cNvGraphicFramePr>
            <a:graphicFrameLocks noGrp="1"/>
          </p:cNvGraphicFramePr>
          <p:nvPr>
            <p:extLst>
              <p:ext uri="{D42A27DB-BD31-4B8C-83A1-F6EECF244321}">
                <p14:modId xmlns:p14="http://schemas.microsoft.com/office/powerpoint/2010/main" val="3411576972"/>
              </p:ext>
            </p:extLst>
          </p:nvPr>
        </p:nvGraphicFramePr>
        <p:xfrm>
          <a:off x="440632" y="967733"/>
          <a:ext cx="8228655" cy="2987040"/>
        </p:xfrm>
        <a:graphic>
          <a:graphicData uri="http://schemas.openxmlformats.org/drawingml/2006/table">
            <a:tbl>
              <a:tblPr firstRow="1" bandRow="1">
                <a:tableStyleId>{5C22544A-7EE6-4342-B048-85BDC9FD1C3A}</a:tableStyleId>
              </a:tblPr>
              <a:tblGrid>
                <a:gridCol w="1653933">
                  <a:extLst>
                    <a:ext uri="{9D8B030D-6E8A-4147-A177-3AD203B41FA5}">
                      <a16:colId xmlns:a16="http://schemas.microsoft.com/office/drawing/2014/main" val="1509330342"/>
                    </a:ext>
                  </a:extLst>
                </a:gridCol>
                <a:gridCol w="875885">
                  <a:extLst>
                    <a:ext uri="{9D8B030D-6E8A-4147-A177-3AD203B41FA5}">
                      <a16:colId xmlns:a16="http://schemas.microsoft.com/office/drawing/2014/main" val="3036123255"/>
                    </a:ext>
                  </a:extLst>
                </a:gridCol>
                <a:gridCol w="922475">
                  <a:extLst>
                    <a:ext uri="{9D8B030D-6E8A-4147-A177-3AD203B41FA5}">
                      <a16:colId xmlns:a16="http://schemas.microsoft.com/office/drawing/2014/main" val="2099716730"/>
                    </a:ext>
                  </a:extLst>
                </a:gridCol>
                <a:gridCol w="2026649">
                  <a:extLst>
                    <a:ext uri="{9D8B030D-6E8A-4147-A177-3AD203B41FA5}">
                      <a16:colId xmlns:a16="http://schemas.microsoft.com/office/drawing/2014/main" val="4046111829"/>
                    </a:ext>
                  </a:extLst>
                </a:gridCol>
                <a:gridCol w="2749713">
                  <a:extLst>
                    <a:ext uri="{9D8B030D-6E8A-4147-A177-3AD203B41FA5}">
                      <a16:colId xmlns:a16="http://schemas.microsoft.com/office/drawing/2014/main" val="2408298264"/>
                    </a:ext>
                  </a:extLst>
                </a:gridCol>
              </a:tblGrid>
              <a:tr h="370840">
                <a:tc>
                  <a:txBody>
                    <a:bodyPr/>
                    <a:lstStyle/>
                    <a:p>
                      <a:pPr algn="ctr"/>
                      <a:r>
                        <a:rPr lang="en-GB" sz="1200">
                          <a:latin typeface="Arial"/>
                        </a:rPr>
                        <a:t>User problem</a:t>
                      </a:r>
                    </a:p>
                  </a:txBody>
                  <a:tcPr/>
                </a:tc>
                <a:tc>
                  <a:txBody>
                    <a:bodyPr/>
                    <a:lstStyle/>
                    <a:p>
                      <a:pPr lvl="0" algn="ctr">
                        <a:buNone/>
                      </a:pPr>
                      <a:r>
                        <a:rPr lang="en-GB" sz="1200">
                          <a:latin typeface="Arial"/>
                        </a:rPr>
                        <a:t>Problem type</a:t>
                      </a:r>
                    </a:p>
                  </a:txBody>
                  <a:tcPr/>
                </a:tc>
                <a:tc>
                  <a:txBody>
                    <a:bodyPr/>
                    <a:lstStyle/>
                    <a:p>
                      <a:pPr algn="ctr"/>
                      <a:r>
                        <a:rPr lang="en-GB" sz="1200">
                          <a:latin typeface="Arial"/>
                        </a:rPr>
                        <a:t>Who does it impact</a:t>
                      </a:r>
                    </a:p>
                  </a:txBody>
                  <a:tcPr/>
                </a:tc>
                <a:tc>
                  <a:txBody>
                    <a:bodyPr/>
                    <a:lstStyle/>
                    <a:p>
                      <a:pPr lvl="0" algn="ctr">
                        <a:buNone/>
                      </a:pPr>
                      <a:r>
                        <a:rPr lang="en-GB" sz="1200">
                          <a:latin typeface="Arial"/>
                        </a:rPr>
                        <a:t>Page(s) of journey</a:t>
                      </a:r>
                    </a:p>
                  </a:txBody>
                  <a:tcPr/>
                </a:tc>
                <a:tc>
                  <a:txBody>
                    <a:bodyPr/>
                    <a:lstStyle/>
                    <a:p>
                      <a:pPr algn="ctr"/>
                      <a:r>
                        <a:rPr lang="en-GB" sz="1200">
                          <a:latin typeface="Arial"/>
                        </a:rPr>
                        <a:t>Suggestion</a:t>
                      </a:r>
                    </a:p>
                  </a:txBody>
                  <a:tcPr/>
                </a:tc>
                <a:extLst>
                  <a:ext uri="{0D108BD9-81ED-4DB2-BD59-A6C34878D82A}">
                    <a16:rowId xmlns:a16="http://schemas.microsoft.com/office/drawing/2014/main" val="3769931058"/>
                  </a:ext>
                </a:extLst>
              </a:tr>
              <a:tr h="370839">
                <a:tc>
                  <a:txBody>
                    <a:bodyPr/>
                    <a:lstStyle/>
                    <a:p>
                      <a:pPr lvl="0" algn="l">
                        <a:lnSpc>
                          <a:spcPct val="100000"/>
                        </a:lnSpc>
                        <a:spcBef>
                          <a:spcPts val="0"/>
                        </a:spcBef>
                        <a:spcAft>
                          <a:spcPts val="0"/>
                        </a:spcAft>
                        <a:buNone/>
                      </a:pPr>
                      <a:r>
                        <a:rPr lang="en-GB" sz="1100" b="1" i="0" u="none" strike="noStrike" baseline="0" noProof="0">
                          <a:solidFill>
                            <a:srgbClr val="000000"/>
                          </a:solidFill>
                        </a:rPr>
                        <a:t>Ecologists mistook the pages 'damage' and 'destroy' as a repetition.</a:t>
                      </a:r>
                      <a:endParaRPr lang="en-US"/>
                    </a:p>
                    <a:p>
                      <a:pPr lvl="0" algn="l">
                        <a:lnSpc>
                          <a:spcPct val="100000"/>
                        </a:lnSpc>
                        <a:spcBef>
                          <a:spcPts val="0"/>
                        </a:spcBef>
                        <a:spcAft>
                          <a:spcPts val="0"/>
                        </a:spcAft>
                        <a:buNone/>
                      </a:pPr>
                      <a:endParaRPr lang="en-GB" sz="1100" b="1" i="0" u="none" strike="noStrike" baseline="0" noProof="0">
                        <a:solidFill>
                          <a:srgbClr val="000000"/>
                        </a:solidFill>
                      </a:endParaRPr>
                    </a:p>
                    <a:p>
                      <a:pPr lvl="0" algn="l">
                        <a:lnSpc>
                          <a:spcPct val="100000"/>
                        </a:lnSpc>
                        <a:spcBef>
                          <a:spcPts val="0"/>
                        </a:spcBef>
                        <a:spcAft>
                          <a:spcPts val="0"/>
                        </a:spcAft>
                        <a:buNone/>
                      </a:pPr>
                      <a:r>
                        <a:rPr lang="en-GB" sz="1100" b="1" i="0" u="none" strike="noStrike" baseline="0" noProof="0">
                          <a:solidFill>
                            <a:srgbClr val="000000"/>
                          </a:solidFill>
                        </a:rPr>
                        <a:t>Ecologists were also unclear about the distinction between 'damage' and 'destroy,' along with the definition of each being asked about.</a:t>
                      </a:r>
                      <a:endParaRPr lang="en-GB"/>
                    </a:p>
                  </a:txBody>
                  <a:tcPr/>
                </a:tc>
                <a:tc>
                  <a:txBody>
                    <a:bodyPr/>
                    <a:lstStyle/>
                    <a:p>
                      <a:pPr lvl="0">
                        <a:buNone/>
                      </a:pPr>
                      <a:r>
                        <a:rPr lang="en-GB" sz="1100" b="0" i="0" u="none" strike="noStrike" noProof="0">
                          <a:solidFill>
                            <a:srgbClr val="000000"/>
                          </a:solidFill>
                          <a:latin typeface="Calibri"/>
                        </a:rPr>
                        <a:t>Process / Content / (possibly also Interaction)</a:t>
                      </a:r>
                      <a:endParaRPr lang="en-US"/>
                    </a:p>
                  </a:txBody>
                  <a:tcPr/>
                </a:tc>
                <a:tc>
                  <a:txBody>
                    <a:bodyPr/>
                    <a:lstStyle/>
                    <a:p>
                      <a:pPr lvl="0">
                        <a:buNone/>
                      </a:pPr>
                      <a:r>
                        <a:rPr lang="en-GB" sz="1100">
                          <a:latin typeface="Calibri"/>
                        </a:rPr>
                        <a:t>All ecologists</a:t>
                      </a:r>
                      <a:endParaRPr lang="en-US" sz="1100">
                        <a:latin typeface="Calibri"/>
                      </a:endParaRPr>
                    </a:p>
                  </a:txBody>
                  <a:tcPr/>
                </a:tc>
                <a:tc>
                  <a:txBody>
                    <a:bodyPr/>
                    <a:lstStyle/>
                    <a:p>
                      <a:pPr marL="0" lvl="0" indent="0" algn="l">
                        <a:lnSpc>
                          <a:spcPct val="100000"/>
                        </a:lnSpc>
                        <a:buNone/>
                      </a:pPr>
                      <a:r>
                        <a:rPr lang="en-GB" sz="800" b="0" i="0" u="none" strike="noStrike" baseline="0" noProof="0">
                          <a:solidFill>
                            <a:srgbClr val="000000"/>
                          </a:solidFill>
                          <a:latin typeface="Calibri"/>
                        </a:rPr>
                        <a:t>1. did you damage a sett by hand and mechanical means?</a:t>
                      </a:r>
                      <a:endParaRPr lang="en-US"/>
                    </a:p>
                    <a:p>
                      <a:pPr marL="0" lvl="0" indent="0" algn="l">
                        <a:lnSpc>
                          <a:spcPct val="100000"/>
                        </a:lnSpc>
                        <a:buNone/>
                      </a:pPr>
                      <a:r>
                        <a:rPr lang="en-GB" sz="800" b="0" i="0" u="none" strike="noStrike" baseline="0" noProof="0">
                          <a:solidFill>
                            <a:srgbClr val="000000"/>
                          </a:solidFill>
                          <a:latin typeface="Calibri"/>
                        </a:rPr>
                        <a:t>2. did you destroy a sett by hand and mechanical means?</a:t>
                      </a:r>
                      <a:endParaRPr lang="en-GB"/>
                    </a:p>
                    <a:p>
                      <a:pPr marL="0" lvl="0" indent="0" algn="l">
                        <a:lnSpc>
                          <a:spcPct val="100000"/>
                        </a:lnSpc>
                        <a:buNone/>
                      </a:pPr>
                      <a:endParaRPr lang="en-GB" sz="800" b="0" i="0" u="none" strike="noStrike" baseline="0" noProof="0">
                        <a:solidFill>
                          <a:srgbClr val="000000"/>
                        </a:solidFill>
                        <a:latin typeface="Calibri"/>
                      </a:endParaRPr>
                    </a:p>
                    <a:p>
                      <a:pPr lvl="0" algn="l">
                        <a:buNone/>
                      </a:pPr>
                      <a:endParaRPr lang="en-GB" sz="800">
                        <a:latin typeface="Calibri"/>
                      </a:endParaRPr>
                    </a:p>
                  </a:txBody>
                  <a:tcPr/>
                </a:tc>
                <a:tc>
                  <a:txBody>
                    <a:bodyPr/>
                    <a:lstStyle/>
                    <a:p>
                      <a:pPr marL="171450" lvl="0" indent="-171450" algn="l">
                        <a:lnSpc>
                          <a:spcPct val="100000"/>
                        </a:lnSpc>
                        <a:buFont typeface="Arial"/>
                        <a:buChar char="•"/>
                      </a:pPr>
                      <a:r>
                        <a:rPr lang="en-GB" sz="800">
                          <a:latin typeface="Calibri"/>
                        </a:rPr>
                        <a:t>Highlight the key differences between pages so that it is noticeable for users who will read through quickly.</a:t>
                      </a:r>
                      <a:endParaRPr lang="en-US"/>
                    </a:p>
                    <a:p>
                      <a:pPr marL="171450" lvl="0" indent="-171450" algn="l">
                        <a:lnSpc>
                          <a:spcPct val="100000"/>
                        </a:lnSpc>
                        <a:buFont typeface="Arial"/>
                        <a:buChar char="•"/>
                      </a:pPr>
                      <a:r>
                        <a:rPr lang="en-GB" sz="800">
                          <a:latin typeface="Calibri"/>
                        </a:rPr>
                        <a:t>Provide further clarification of the information NE would find useful to help make the assessment and distinction between 'damage' and 'destroy clearer.</a:t>
                      </a:r>
                    </a:p>
                    <a:p>
                      <a:pPr marL="171450" lvl="0" indent="-171450" algn="l">
                        <a:lnSpc>
                          <a:spcPct val="100000"/>
                        </a:lnSpc>
                        <a:buFont typeface="Arial"/>
                        <a:buChar char="•"/>
                      </a:pPr>
                      <a:endParaRPr lang="en-GB" sz="800">
                        <a:latin typeface="Calibri"/>
                      </a:endParaRPr>
                    </a:p>
                    <a:p>
                      <a:pPr marL="0" lvl="0" indent="0" algn="l">
                        <a:lnSpc>
                          <a:spcPct val="100000"/>
                        </a:lnSpc>
                        <a:buNone/>
                      </a:pPr>
                      <a:endParaRPr lang="en-GB" sz="800" b="0" i="0" u="none" strike="noStrike" baseline="0" noProof="0">
                        <a:solidFill>
                          <a:srgbClr val="000000"/>
                        </a:solidFill>
                        <a:latin typeface="Calibri"/>
                      </a:endParaRPr>
                    </a:p>
                    <a:p>
                      <a:pPr marL="171450" lvl="0" indent="-171450">
                        <a:buFont typeface="Arial"/>
                        <a:buChar char="•"/>
                      </a:pPr>
                      <a:endParaRPr lang="en-GB" sz="1100">
                        <a:latin typeface="Calibri"/>
                      </a:endParaRPr>
                    </a:p>
                  </a:txBody>
                  <a:tcPr/>
                </a:tc>
                <a:extLst>
                  <a:ext uri="{0D108BD9-81ED-4DB2-BD59-A6C34878D82A}">
                    <a16:rowId xmlns:a16="http://schemas.microsoft.com/office/drawing/2014/main" val="988068931"/>
                  </a:ext>
                </a:extLst>
              </a:tr>
              <a:tr h="370838">
                <a:tc>
                  <a:txBody>
                    <a:bodyPr/>
                    <a:lstStyle/>
                    <a:p>
                      <a:pPr lvl="0" algn="l">
                        <a:lnSpc>
                          <a:spcPct val="100000"/>
                        </a:lnSpc>
                        <a:spcBef>
                          <a:spcPts val="0"/>
                        </a:spcBef>
                        <a:spcAft>
                          <a:spcPts val="0"/>
                        </a:spcAft>
                        <a:buNone/>
                      </a:pPr>
                      <a:r>
                        <a:rPr lang="en-GB" sz="1100" b="1" i="0" u="none" strike="noStrike" noProof="0">
                          <a:solidFill>
                            <a:srgbClr val="000000"/>
                          </a:solidFill>
                          <a:latin typeface="Calibri"/>
                        </a:rPr>
                        <a:t>Sometimes ecologists destroy setts over multiple days</a:t>
                      </a:r>
                      <a:endParaRPr lang="en-US"/>
                    </a:p>
                  </a:txBody>
                  <a:tcPr/>
                </a:tc>
                <a:tc>
                  <a:txBody>
                    <a:bodyPr/>
                    <a:lstStyle/>
                    <a:p>
                      <a:pPr lvl="0">
                        <a:buNone/>
                      </a:pPr>
                      <a:r>
                        <a:rPr lang="en-GB" sz="1100" b="0" i="0" u="none" strike="noStrike" noProof="0">
                          <a:solidFill>
                            <a:srgbClr val="000000"/>
                          </a:solidFill>
                          <a:latin typeface="Calibri"/>
                        </a:rPr>
                        <a:t>Content / Interaction</a:t>
                      </a:r>
                      <a:endParaRPr lang="en-GB" sz="1100">
                        <a:latin typeface="Calibri"/>
                      </a:endParaRPr>
                    </a:p>
                  </a:txBody>
                  <a:tcPr/>
                </a:tc>
                <a:tc>
                  <a:txBody>
                    <a:bodyPr/>
                    <a:lstStyle/>
                    <a:p>
                      <a:pPr lvl="0">
                        <a:buNone/>
                      </a:pPr>
                      <a:r>
                        <a:rPr lang="en-GB" sz="1100">
                          <a:latin typeface="Calibri"/>
                        </a:rPr>
                        <a:t>All ecologists</a:t>
                      </a:r>
                    </a:p>
                  </a:txBody>
                  <a:tcPr/>
                </a:tc>
                <a:tc>
                  <a:txBody>
                    <a:bodyPr/>
                    <a:lstStyle/>
                    <a:p>
                      <a:pPr marL="0" lvl="0" indent="0" algn="l">
                        <a:lnSpc>
                          <a:spcPct val="100000"/>
                        </a:lnSpc>
                        <a:buNone/>
                      </a:pPr>
                      <a:r>
                        <a:rPr lang="en-GB" sz="800" b="0" i="0" u="none" strike="noStrike" baseline="0" noProof="0">
                          <a:solidFill>
                            <a:srgbClr val="000000"/>
                          </a:solidFill>
                          <a:latin typeface="Calibri"/>
                        </a:rPr>
                        <a:t>1. when did you destroy the vacant sett?</a:t>
                      </a:r>
                      <a:endParaRPr lang="en-US"/>
                    </a:p>
                    <a:p>
                      <a:pPr lvl="0" algn="l">
                        <a:buNone/>
                      </a:pPr>
                      <a:endParaRPr lang="en-GB" sz="800">
                        <a:latin typeface="Calibri"/>
                      </a:endParaRPr>
                    </a:p>
                  </a:txBody>
                  <a:tcPr/>
                </a:tc>
                <a:tc>
                  <a:txBody>
                    <a:bodyPr/>
                    <a:lstStyle/>
                    <a:p>
                      <a:pPr marL="171450" lvl="0" indent="-171450" algn="l">
                        <a:lnSpc>
                          <a:spcPct val="100000"/>
                        </a:lnSpc>
                        <a:buFont typeface="Arial"/>
                        <a:buChar char="•"/>
                      </a:pPr>
                      <a:r>
                        <a:rPr lang="en-GB" sz="800">
                          <a:latin typeface="Calibri"/>
                        </a:rPr>
                        <a:t>Consider providing the option to describe a date range.</a:t>
                      </a:r>
                      <a:endParaRPr lang="en-US"/>
                    </a:p>
                    <a:p>
                      <a:pPr marL="171450" lvl="0" indent="-171450">
                        <a:buFont typeface="Arial"/>
                        <a:buChar char="•"/>
                      </a:pPr>
                      <a:endParaRPr lang="en-GB" sz="1100">
                        <a:latin typeface="Calibri"/>
                      </a:endParaRPr>
                    </a:p>
                  </a:txBody>
                  <a:tcPr/>
                </a:tc>
                <a:extLst>
                  <a:ext uri="{0D108BD9-81ED-4DB2-BD59-A6C34878D82A}">
                    <a16:rowId xmlns:a16="http://schemas.microsoft.com/office/drawing/2014/main" val="1977108634"/>
                  </a:ext>
                </a:extLst>
              </a:tr>
            </a:tbl>
          </a:graphicData>
        </a:graphic>
      </p:graphicFrame>
    </p:spTree>
    <p:extLst>
      <p:ext uri="{BB962C8B-B14F-4D97-AF65-F5344CB8AC3E}">
        <p14:creationId xmlns:p14="http://schemas.microsoft.com/office/powerpoint/2010/main" val="3251641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3"/>
          <p:cNvSpPr>
            <a:spLocks noGrp="1"/>
          </p:cNvSpPr>
          <p:nvPr>
            <p:ph type="title"/>
          </p:nvPr>
        </p:nvSpPr>
        <p:spPr/>
        <p:txBody>
          <a:bodyPr/>
          <a:lstStyle/>
          <a:p>
            <a:pPr eaLnBrk="1" hangingPunct="1"/>
            <a:r>
              <a:rPr lang="en-GB" altLang="en-US">
                <a:solidFill>
                  <a:srgbClr val="00A33B"/>
                </a:solidFill>
                <a:latin typeface="Arial"/>
                <a:cs typeface="Arial"/>
              </a:rPr>
              <a:t>Medium impact</a:t>
            </a:r>
          </a:p>
        </p:txBody>
      </p:sp>
      <p:sp>
        <p:nvSpPr>
          <p:cNvPr id="16390" name="Slide Number Placeholder 2"/>
          <p:cNvSpPr>
            <a:spLocks noGrp="1"/>
          </p:cNvSpPr>
          <p:nvPr>
            <p:ph type="sldNum" sz="quarter" idx="1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72754FA-6BD1-43C6-9673-D4A572B8B71E}" type="slidenum">
              <a:rPr lang="en-GB" altLang="en-US" sz="1000"/>
              <a:pPr>
                <a:lnSpc>
                  <a:spcPct val="100000"/>
                </a:lnSpc>
                <a:spcBef>
                  <a:spcPct val="0"/>
                </a:spcBef>
                <a:buFontTx/>
                <a:buNone/>
              </a:pPr>
              <a:t>39</a:t>
            </a:fld>
            <a:endParaRPr lang="en-GB" altLang="en-US" sz="1000"/>
          </a:p>
        </p:txBody>
      </p:sp>
      <p:graphicFrame>
        <p:nvGraphicFramePr>
          <p:cNvPr id="6" name="Table 2">
            <a:extLst>
              <a:ext uri="{FF2B5EF4-FFF2-40B4-BE49-F238E27FC236}">
                <a16:creationId xmlns:a16="http://schemas.microsoft.com/office/drawing/2014/main" id="{79A8571F-C66C-686B-73FB-0616C32B11B4}"/>
              </a:ext>
            </a:extLst>
          </p:cNvPr>
          <p:cNvGraphicFramePr>
            <a:graphicFrameLocks noGrp="1"/>
          </p:cNvGraphicFramePr>
          <p:nvPr>
            <p:extLst>
              <p:ext uri="{D42A27DB-BD31-4B8C-83A1-F6EECF244321}">
                <p14:modId xmlns:p14="http://schemas.microsoft.com/office/powerpoint/2010/main" val="746598958"/>
              </p:ext>
            </p:extLst>
          </p:nvPr>
        </p:nvGraphicFramePr>
        <p:xfrm>
          <a:off x="440632" y="967733"/>
          <a:ext cx="8228644" cy="4084320"/>
        </p:xfrm>
        <a:graphic>
          <a:graphicData uri="http://schemas.openxmlformats.org/drawingml/2006/table">
            <a:tbl>
              <a:tblPr firstRow="1" bandRow="1">
                <a:tableStyleId>{5C22544A-7EE6-4342-B048-85BDC9FD1C3A}</a:tableStyleId>
              </a:tblPr>
              <a:tblGrid>
                <a:gridCol w="1989378">
                  <a:extLst>
                    <a:ext uri="{9D8B030D-6E8A-4147-A177-3AD203B41FA5}">
                      <a16:colId xmlns:a16="http://schemas.microsoft.com/office/drawing/2014/main" val="1509330342"/>
                    </a:ext>
                  </a:extLst>
                </a:gridCol>
                <a:gridCol w="908497">
                  <a:extLst>
                    <a:ext uri="{9D8B030D-6E8A-4147-A177-3AD203B41FA5}">
                      <a16:colId xmlns:a16="http://schemas.microsoft.com/office/drawing/2014/main" val="3036123255"/>
                    </a:ext>
                  </a:extLst>
                </a:gridCol>
                <a:gridCol w="1029631">
                  <a:extLst>
                    <a:ext uri="{9D8B030D-6E8A-4147-A177-3AD203B41FA5}">
                      <a16:colId xmlns:a16="http://schemas.microsoft.com/office/drawing/2014/main" val="2099716730"/>
                    </a:ext>
                  </a:extLst>
                </a:gridCol>
                <a:gridCol w="1551425">
                  <a:extLst>
                    <a:ext uri="{9D8B030D-6E8A-4147-A177-3AD203B41FA5}">
                      <a16:colId xmlns:a16="http://schemas.microsoft.com/office/drawing/2014/main" val="4046111829"/>
                    </a:ext>
                  </a:extLst>
                </a:gridCol>
                <a:gridCol w="2749713">
                  <a:extLst>
                    <a:ext uri="{9D8B030D-6E8A-4147-A177-3AD203B41FA5}">
                      <a16:colId xmlns:a16="http://schemas.microsoft.com/office/drawing/2014/main" val="2408298264"/>
                    </a:ext>
                  </a:extLst>
                </a:gridCol>
              </a:tblGrid>
              <a:tr h="370840">
                <a:tc>
                  <a:txBody>
                    <a:bodyPr/>
                    <a:lstStyle/>
                    <a:p>
                      <a:pPr algn="ctr"/>
                      <a:r>
                        <a:rPr lang="en-GB" sz="1200">
                          <a:latin typeface="Arial"/>
                        </a:rPr>
                        <a:t>User problem</a:t>
                      </a:r>
                    </a:p>
                  </a:txBody>
                  <a:tcPr/>
                </a:tc>
                <a:tc>
                  <a:txBody>
                    <a:bodyPr/>
                    <a:lstStyle/>
                    <a:p>
                      <a:pPr lvl="0" algn="ctr">
                        <a:buNone/>
                      </a:pPr>
                      <a:r>
                        <a:rPr lang="en-GB" sz="1200">
                          <a:latin typeface="Arial"/>
                        </a:rPr>
                        <a:t>Problem type</a:t>
                      </a:r>
                    </a:p>
                  </a:txBody>
                  <a:tcPr/>
                </a:tc>
                <a:tc>
                  <a:txBody>
                    <a:bodyPr/>
                    <a:lstStyle/>
                    <a:p>
                      <a:pPr algn="ctr"/>
                      <a:r>
                        <a:rPr lang="en-GB" sz="1200">
                          <a:latin typeface="Arial"/>
                        </a:rPr>
                        <a:t>Who does it impact</a:t>
                      </a:r>
                    </a:p>
                  </a:txBody>
                  <a:tcPr/>
                </a:tc>
                <a:tc>
                  <a:txBody>
                    <a:bodyPr/>
                    <a:lstStyle/>
                    <a:p>
                      <a:pPr lvl="0" algn="ctr">
                        <a:buNone/>
                      </a:pPr>
                      <a:r>
                        <a:rPr lang="en-GB" sz="1200">
                          <a:latin typeface="Arial"/>
                        </a:rPr>
                        <a:t>Page(s) of journey</a:t>
                      </a:r>
                    </a:p>
                  </a:txBody>
                  <a:tcPr/>
                </a:tc>
                <a:tc>
                  <a:txBody>
                    <a:bodyPr/>
                    <a:lstStyle/>
                    <a:p>
                      <a:pPr algn="ctr"/>
                      <a:r>
                        <a:rPr lang="en-GB" sz="1200">
                          <a:latin typeface="Arial"/>
                        </a:rPr>
                        <a:t>Suggestion</a:t>
                      </a:r>
                    </a:p>
                  </a:txBody>
                  <a:tcPr/>
                </a:tc>
                <a:extLst>
                  <a:ext uri="{0D108BD9-81ED-4DB2-BD59-A6C34878D82A}">
                    <a16:rowId xmlns:a16="http://schemas.microsoft.com/office/drawing/2014/main" val="3769931058"/>
                  </a:ext>
                </a:extLst>
              </a:tr>
              <a:tr h="370839">
                <a:tc>
                  <a:txBody>
                    <a:bodyPr/>
                    <a:lstStyle/>
                    <a:p>
                      <a:pPr marL="0" lvl="0" indent="0" algn="l">
                        <a:lnSpc>
                          <a:spcPct val="100000"/>
                        </a:lnSpc>
                        <a:buNone/>
                      </a:pPr>
                      <a:r>
                        <a:rPr lang="en-GB" sz="1200" b="1" i="0" u="none" strike="noStrike" baseline="0" noProof="0">
                          <a:solidFill>
                            <a:srgbClr val="000000"/>
                          </a:solidFill>
                          <a:latin typeface="Calibri"/>
                        </a:rPr>
                        <a:t>Ecologists were unclear why they were being asked for certain information, given the logic of completing the form provides an obvious answer.</a:t>
                      </a:r>
                      <a:br>
                        <a:rPr lang="en-US"/>
                      </a:br>
                      <a:endParaRPr lang="en-US" sz="1200" b="1"/>
                    </a:p>
                    <a:p>
                      <a:pPr marL="0" lvl="0" indent="0" algn="l">
                        <a:lnSpc>
                          <a:spcPct val="100000"/>
                        </a:lnSpc>
                        <a:buNone/>
                      </a:pPr>
                      <a:r>
                        <a:rPr lang="en-GB" sz="1000" b="1" i="0" u="none" strike="noStrike" baseline="0" noProof="0">
                          <a:solidFill>
                            <a:srgbClr val="000000"/>
                          </a:solidFill>
                          <a:latin typeface="Calibri"/>
                        </a:rPr>
                        <a:t>1) Ecologists were unclear why they were being asked whether or not they'd disturbed badgers, given the logic that they will have done if they are completing a Report of Action form.</a:t>
                      </a:r>
                      <a:br>
                        <a:rPr lang="en-US" sz="1000"/>
                      </a:br>
                      <a:endParaRPr lang="en-US" sz="1000" b="1"/>
                    </a:p>
                    <a:p>
                      <a:pPr marL="0" lvl="0" indent="0" algn="l">
                        <a:lnSpc>
                          <a:spcPct val="100000"/>
                        </a:lnSpc>
                        <a:buNone/>
                      </a:pPr>
                      <a:r>
                        <a:rPr lang="en-GB" sz="1000" b="1" i="0" u="none" strike="noStrike" baseline="0" noProof="0">
                          <a:solidFill>
                            <a:srgbClr val="000000"/>
                          </a:solidFill>
                          <a:latin typeface="Calibri"/>
                        </a:rPr>
                        <a:t>2) Ecologists were unclear why they were being asked if they complied with all the licence conditions, since they assumed NE would already know about this if not.</a:t>
                      </a:r>
                      <a:endParaRPr lang="en-GB" sz="1000" b="1"/>
                    </a:p>
                    <a:p>
                      <a:pPr lvl="0" algn="l">
                        <a:lnSpc>
                          <a:spcPct val="100000"/>
                        </a:lnSpc>
                        <a:spcBef>
                          <a:spcPts val="0"/>
                        </a:spcBef>
                        <a:spcAft>
                          <a:spcPts val="0"/>
                        </a:spcAft>
                        <a:buNone/>
                      </a:pPr>
                      <a:endParaRPr lang="en-GB"/>
                    </a:p>
                  </a:txBody>
                  <a:tcPr/>
                </a:tc>
                <a:tc>
                  <a:txBody>
                    <a:bodyPr/>
                    <a:lstStyle/>
                    <a:p>
                      <a:pPr lvl="0">
                        <a:buNone/>
                      </a:pPr>
                      <a:r>
                        <a:rPr lang="en-GB" sz="1100" b="0" i="0" u="none" strike="noStrike" noProof="0">
                          <a:solidFill>
                            <a:srgbClr val="000000"/>
                          </a:solidFill>
                          <a:latin typeface="Calibri"/>
                        </a:rPr>
                        <a:t>Process / Content /  Interaction</a:t>
                      </a:r>
                      <a:endParaRPr lang="en-US"/>
                    </a:p>
                  </a:txBody>
                  <a:tcPr/>
                </a:tc>
                <a:tc>
                  <a:txBody>
                    <a:bodyPr/>
                    <a:lstStyle/>
                    <a:p>
                      <a:pPr lvl="0">
                        <a:buNone/>
                      </a:pPr>
                      <a:r>
                        <a:rPr lang="en-GB" sz="1100">
                          <a:latin typeface="Calibri"/>
                        </a:rPr>
                        <a:t>All ecologists</a:t>
                      </a:r>
                      <a:endParaRPr lang="en-US" sz="1100">
                        <a:latin typeface="Calibri"/>
                      </a:endParaRPr>
                    </a:p>
                  </a:txBody>
                  <a:tcPr/>
                </a:tc>
                <a:tc>
                  <a:txBody>
                    <a:bodyPr/>
                    <a:lstStyle/>
                    <a:p>
                      <a:pPr marL="0" lvl="0" indent="0" algn="l">
                        <a:lnSpc>
                          <a:spcPct val="100000"/>
                        </a:lnSpc>
                        <a:buNone/>
                      </a:pPr>
                      <a:r>
                        <a:rPr lang="en-GB" sz="800" b="0" i="0" u="none" strike="noStrike" baseline="0" noProof="0">
                          <a:solidFill>
                            <a:srgbClr val="000000"/>
                          </a:solidFill>
                          <a:latin typeface="Calibri"/>
                        </a:rPr>
                        <a:t>1. did you disturb badgers?</a:t>
                      </a:r>
                      <a:endParaRPr lang="en-US"/>
                    </a:p>
                    <a:p>
                      <a:pPr marL="0" lvl="0" indent="0" algn="l">
                        <a:lnSpc>
                          <a:spcPct val="100000"/>
                        </a:lnSpc>
                        <a:buNone/>
                      </a:pPr>
                      <a:r>
                        <a:rPr lang="en-GB" sz="800" b="0" i="0" u="none" strike="noStrike" baseline="0" noProof="0">
                          <a:solidFill>
                            <a:srgbClr val="000000"/>
                          </a:solidFill>
                          <a:latin typeface="Calibri"/>
                        </a:rPr>
                        <a:t>2. did you comply with all the licence conditions?</a:t>
                      </a:r>
                    </a:p>
                    <a:p>
                      <a:pPr marL="0" lvl="0" indent="0" algn="l">
                        <a:lnSpc>
                          <a:spcPct val="100000"/>
                        </a:lnSpc>
                        <a:buNone/>
                      </a:pPr>
                      <a:endParaRPr lang="en-GB" sz="800" b="0" i="0" u="none" strike="noStrike" baseline="0" noProof="0">
                        <a:solidFill>
                          <a:srgbClr val="000000"/>
                        </a:solidFill>
                        <a:latin typeface="Calibri"/>
                      </a:endParaRPr>
                    </a:p>
                    <a:p>
                      <a:pPr lvl="0" algn="l">
                        <a:buNone/>
                      </a:pPr>
                      <a:endParaRPr lang="en-GB" sz="800">
                        <a:latin typeface="Calibri"/>
                      </a:endParaRPr>
                    </a:p>
                  </a:txBody>
                  <a:tcPr/>
                </a:tc>
                <a:tc>
                  <a:txBody>
                    <a:bodyPr/>
                    <a:lstStyle/>
                    <a:p>
                      <a:pPr marL="171450" lvl="0" indent="-171450" algn="l">
                        <a:lnSpc>
                          <a:spcPct val="100000"/>
                        </a:lnSpc>
                        <a:buFont typeface="Arial"/>
                        <a:buChar char="•"/>
                      </a:pPr>
                      <a:r>
                        <a:rPr lang="en-GB" sz="800">
                          <a:latin typeface="Calibri"/>
                        </a:rPr>
                        <a:t>Clarify internally why we are asking this question internally and consider if it is appropriate to ask within this journey</a:t>
                      </a:r>
                      <a:endParaRPr lang="en-US"/>
                    </a:p>
                    <a:p>
                      <a:pPr marL="0" lvl="0" indent="0" algn="l">
                        <a:lnSpc>
                          <a:spcPct val="100000"/>
                        </a:lnSpc>
                        <a:buNone/>
                      </a:pPr>
                      <a:r>
                        <a:rPr lang="en-GB" sz="800" b="0" i="0" u="none" strike="noStrike" baseline="0" noProof="0">
                          <a:solidFill>
                            <a:srgbClr val="000000"/>
                          </a:solidFill>
                          <a:latin typeface="Calibri"/>
                        </a:rPr>
                        <a:t>or</a:t>
                      </a:r>
                      <a:endParaRPr lang="en-GB"/>
                    </a:p>
                    <a:p>
                      <a:pPr marL="171450" lvl="0" indent="-171450" algn="l">
                        <a:lnSpc>
                          <a:spcPct val="100000"/>
                        </a:lnSpc>
                        <a:buFont typeface="Arial"/>
                        <a:buChar char="•"/>
                      </a:pPr>
                      <a:r>
                        <a:rPr lang="en-GB" sz="800" b="0" i="0" u="none" strike="noStrike" baseline="0" noProof="0">
                          <a:solidFill>
                            <a:srgbClr val="000000"/>
                          </a:solidFill>
                          <a:latin typeface="Calibri"/>
                        </a:rPr>
                        <a:t>Clarify internally what a definition of disturbance is and provide a definition for users</a:t>
                      </a:r>
                      <a:endParaRPr lang="en-US" b="0" i="0" u="none" strike="noStrike" baseline="0" noProof="0">
                        <a:solidFill>
                          <a:srgbClr val="000000"/>
                        </a:solidFill>
                      </a:endParaRPr>
                    </a:p>
                    <a:p>
                      <a:pPr marL="171450" lvl="0" indent="-171450" algn="l">
                        <a:lnSpc>
                          <a:spcPct val="100000"/>
                        </a:lnSpc>
                        <a:buFont typeface="Arial"/>
                        <a:buChar char="•"/>
                      </a:pPr>
                      <a:r>
                        <a:rPr lang="en-GB" sz="800" b="0" i="0" u="none" strike="noStrike" baseline="0" noProof="0">
                          <a:solidFill>
                            <a:srgbClr val="000000"/>
                          </a:solidFill>
                          <a:latin typeface="Calibri"/>
                        </a:rPr>
                        <a:t>Clarify internally why we are asking if the licence conditions have been met and whether we would know if there have been updates provided since the application. Should these be reflected in the Returns journey?</a:t>
                      </a:r>
                      <a:endParaRPr lang="en-GB"/>
                    </a:p>
                    <a:p>
                      <a:pPr marL="171450" lvl="0" indent="-171450" algn="l">
                        <a:lnSpc>
                          <a:spcPct val="100000"/>
                        </a:lnSpc>
                        <a:buFont typeface="Arial"/>
                        <a:buChar char="•"/>
                      </a:pPr>
                      <a:endParaRPr lang="en-GB" sz="800">
                        <a:latin typeface="Calibri"/>
                      </a:endParaRPr>
                    </a:p>
                    <a:p>
                      <a:pPr marL="171450" lvl="0" indent="-171450" algn="l">
                        <a:lnSpc>
                          <a:spcPct val="100000"/>
                        </a:lnSpc>
                        <a:buFont typeface="Arial"/>
                        <a:buChar char="•"/>
                      </a:pPr>
                      <a:endParaRPr lang="en-GB" sz="800">
                        <a:latin typeface="Calibri"/>
                      </a:endParaRPr>
                    </a:p>
                    <a:p>
                      <a:pPr marL="0" lvl="0" indent="0" algn="l">
                        <a:lnSpc>
                          <a:spcPct val="100000"/>
                        </a:lnSpc>
                        <a:buNone/>
                      </a:pPr>
                      <a:endParaRPr lang="en-GB" sz="800" b="0" i="0" u="none" strike="noStrike" baseline="0" noProof="0">
                        <a:solidFill>
                          <a:srgbClr val="000000"/>
                        </a:solidFill>
                        <a:latin typeface="Calibri"/>
                      </a:endParaRPr>
                    </a:p>
                    <a:p>
                      <a:pPr marL="171450" lvl="0" indent="-171450">
                        <a:buFont typeface="Arial"/>
                        <a:buChar char="•"/>
                      </a:pPr>
                      <a:endParaRPr lang="en-GB" sz="1100">
                        <a:latin typeface="Calibri"/>
                      </a:endParaRPr>
                    </a:p>
                  </a:txBody>
                  <a:tcPr/>
                </a:tc>
                <a:extLst>
                  <a:ext uri="{0D108BD9-81ED-4DB2-BD59-A6C34878D82A}">
                    <a16:rowId xmlns:a16="http://schemas.microsoft.com/office/drawing/2014/main" val="988068931"/>
                  </a:ext>
                </a:extLst>
              </a:tr>
            </a:tbl>
          </a:graphicData>
        </a:graphic>
      </p:graphicFrame>
    </p:spTree>
    <p:extLst>
      <p:ext uri="{BB962C8B-B14F-4D97-AF65-F5344CB8AC3E}">
        <p14:creationId xmlns:p14="http://schemas.microsoft.com/office/powerpoint/2010/main" val="3519307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GB" altLang="en-US">
                <a:solidFill>
                  <a:srgbClr val="00A33B"/>
                </a:solidFill>
                <a:latin typeface="Arial"/>
                <a:cs typeface="Arial"/>
              </a:rPr>
              <a:t>Research aims</a:t>
            </a:r>
          </a:p>
        </p:txBody>
      </p:sp>
      <p:sp>
        <p:nvSpPr>
          <p:cNvPr id="13315" name="Content Placeholder 2"/>
          <p:cNvSpPr>
            <a:spLocks noGrp="1"/>
          </p:cNvSpPr>
          <p:nvPr>
            <p:ph idx="1"/>
          </p:nvPr>
        </p:nvSpPr>
        <p:spPr>
          <a:xfrm>
            <a:off x="439738" y="1155700"/>
            <a:ext cx="8264525" cy="3481388"/>
          </a:xfrm>
        </p:spPr>
        <p:txBody>
          <a:bodyPr/>
          <a:lstStyle/>
          <a:p>
            <a:pPr marL="0" indent="0">
              <a:buNone/>
              <a:defRPr/>
            </a:pPr>
            <a:r>
              <a:rPr lang="en-GB" sz="1500">
                <a:solidFill>
                  <a:schemeClr val="tx1">
                    <a:lumMod val="65000"/>
                    <a:lumOff val="35000"/>
                  </a:schemeClr>
                </a:solidFill>
                <a:latin typeface="Arial"/>
                <a:cs typeface="Arial"/>
              </a:rPr>
              <a:t>Test the usability of the Returns flow.</a:t>
            </a:r>
            <a:endParaRPr lang="en-US">
              <a:solidFill>
                <a:schemeClr val="tx1">
                  <a:lumMod val="65000"/>
                  <a:lumOff val="35000"/>
                </a:schemeClr>
              </a:solidFill>
            </a:endParaRPr>
          </a:p>
          <a:p>
            <a:pPr marL="0" indent="0">
              <a:buNone/>
              <a:defRPr/>
            </a:pPr>
            <a:r>
              <a:rPr lang="en-GB" sz="1500">
                <a:solidFill>
                  <a:schemeClr val="tx1">
                    <a:lumMod val="65000"/>
                    <a:lumOff val="35000"/>
                  </a:schemeClr>
                </a:solidFill>
                <a:latin typeface="Arial"/>
                <a:cs typeface="Arial"/>
              </a:rPr>
              <a:t>Additionally, to answer the following overarching questions:</a:t>
            </a:r>
            <a:endParaRPr lang="en-GB" sz="1500">
              <a:solidFill>
                <a:schemeClr val="tx1">
                  <a:lumMod val="65000"/>
                  <a:lumOff val="35000"/>
                </a:schemeClr>
              </a:solidFill>
            </a:endParaRPr>
          </a:p>
          <a:p>
            <a:pPr>
              <a:buFont typeface="Arial" charset="0"/>
              <a:buChar char="•"/>
              <a:defRPr/>
            </a:pPr>
            <a:r>
              <a:rPr lang="en-GB" sz="1500">
                <a:solidFill>
                  <a:schemeClr val="tx1">
                    <a:lumMod val="65000"/>
                    <a:lumOff val="35000"/>
                  </a:schemeClr>
                </a:solidFill>
                <a:latin typeface="Arial"/>
                <a:cs typeface="Arial"/>
              </a:rPr>
              <a:t>How do ecologists collect the information to complete a Report of Action?</a:t>
            </a:r>
            <a:endParaRPr lang="en-GB" sz="1500">
              <a:solidFill>
                <a:schemeClr val="tx1">
                  <a:lumMod val="65000"/>
                  <a:lumOff val="35000"/>
                </a:schemeClr>
              </a:solidFill>
            </a:endParaRPr>
          </a:p>
          <a:p>
            <a:pPr>
              <a:buFont typeface="Arial" charset="0"/>
              <a:buChar char="•"/>
              <a:defRPr/>
            </a:pPr>
            <a:r>
              <a:rPr lang="en-GB" sz="1500">
                <a:solidFill>
                  <a:schemeClr val="tx1">
                    <a:lumMod val="65000"/>
                    <a:lumOff val="35000"/>
                  </a:schemeClr>
                </a:solidFill>
                <a:latin typeface="Arial"/>
                <a:cs typeface="Arial"/>
              </a:rPr>
              <a:t>How do ecologists submit a Report of Action?</a:t>
            </a:r>
            <a:endParaRPr lang="en-GB" sz="1500">
              <a:solidFill>
                <a:schemeClr val="tx1">
                  <a:lumMod val="65000"/>
                  <a:lumOff val="35000"/>
                </a:schemeClr>
              </a:solidFill>
            </a:endParaRPr>
          </a:p>
          <a:p>
            <a:pPr>
              <a:buFont typeface="Arial" charset="0"/>
              <a:buChar char="•"/>
              <a:defRPr/>
            </a:pPr>
            <a:r>
              <a:rPr lang="en-GB" sz="1500">
                <a:solidFill>
                  <a:schemeClr val="tx1">
                    <a:lumMod val="65000"/>
                    <a:lumOff val="35000"/>
                  </a:schemeClr>
                </a:solidFill>
                <a:latin typeface="Arial"/>
                <a:cs typeface="Arial"/>
              </a:rPr>
              <a:t>Is the Returns flow intuitive to Ecologists?</a:t>
            </a:r>
          </a:p>
          <a:p>
            <a:pPr lvl="1">
              <a:buFont typeface="Arial" charset="0"/>
              <a:buChar char="•"/>
              <a:defRPr/>
            </a:pPr>
            <a:r>
              <a:rPr lang="en-GB" sz="1200">
                <a:solidFill>
                  <a:schemeClr val="tx1">
                    <a:lumMod val="65000"/>
                    <a:lumOff val="35000"/>
                  </a:schemeClr>
                </a:solidFill>
                <a:latin typeface="Arial"/>
                <a:cs typeface="Arial"/>
              </a:rPr>
              <a:t>Identify problems in the design of the badger L24 report of action service</a:t>
            </a:r>
            <a:endParaRPr lang="en-GB" sz="600">
              <a:solidFill>
                <a:schemeClr val="tx1">
                  <a:lumMod val="65000"/>
                  <a:lumOff val="35000"/>
                </a:schemeClr>
              </a:solidFill>
              <a:latin typeface="Arial" charset="0"/>
              <a:cs typeface="Arial" charset="0"/>
            </a:endParaRPr>
          </a:p>
          <a:p>
            <a:pPr lvl="1">
              <a:buFont typeface="Arial" charset="0"/>
              <a:buChar char="•"/>
              <a:defRPr/>
            </a:pPr>
            <a:r>
              <a:rPr lang="en-GB" sz="1200">
                <a:solidFill>
                  <a:schemeClr val="tx1">
                    <a:lumMod val="65000"/>
                    <a:lumOff val="35000"/>
                  </a:schemeClr>
                </a:solidFill>
                <a:latin typeface="Arial"/>
                <a:cs typeface="Arial"/>
              </a:rPr>
              <a:t>Uncover opportunities to improve the design</a:t>
            </a:r>
          </a:p>
          <a:p>
            <a:pPr marL="0" indent="0">
              <a:buNone/>
              <a:defRPr/>
            </a:pPr>
            <a:endParaRPr lang="en-GB" sz="1300">
              <a:solidFill>
                <a:schemeClr val="tx1">
                  <a:lumMod val="65000"/>
                  <a:lumOff val="35000"/>
                </a:schemeClr>
              </a:solidFill>
              <a:latin typeface="Arial"/>
              <a:cs typeface="Arial"/>
            </a:endParaRPr>
          </a:p>
          <a:p>
            <a:pPr marL="0" indent="0">
              <a:buNone/>
              <a:defRPr/>
            </a:pPr>
            <a:r>
              <a:rPr lang="en-GB" sz="1300">
                <a:solidFill>
                  <a:schemeClr val="tx1">
                    <a:lumMod val="65000"/>
                    <a:lumOff val="35000"/>
                  </a:schemeClr>
                </a:solidFill>
                <a:latin typeface="Arial"/>
                <a:cs typeface="Arial"/>
              </a:rPr>
              <a:t>More details questions for the Returns usability testing can be found in the </a:t>
            </a:r>
            <a:r>
              <a:rPr lang="en-GB" sz="1300">
                <a:solidFill>
                  <a:schemeClr val="accent6">
                    <a:lumMod val="50000"/>
                  </a:schemeClr>
                </a:solidFill>
                <a:latin typeface="Arial"/>
                <a:cs typeface="Arial"/>
                <a:hlinkClick r:id="rId3">
                  <a:extLst>
                    <a:ext uri="{A12FA001-AC4F-418D-AE19-62706E023703}">
                      <ahyp:hlinkClr xmlns:ahyp="http://schemas.microsoft.com/office/drawing/2018/hyperlinkcolor" val="tx"/>
                    </a:ext>
                  </a:extLst>
                </a:hlinkClick>
              </a:rPr>
              <a:t>research plan</a:t>
            </a:r>
            <a:r>
              <a:rPr lang="en-GB" sz="1300">
                <a:solidFill>
                  <a:schemeClr val="tx1">
                    <a:lumMod val="65000"/>
                    <a:lumOff val="35000"/>
                  </a:schemeClr>
                </a:solidFill>
                <a:latin typeface="Arial"/>
                <a:cs typeface="Arial"/>
              </a:rPr>
              <a:t>.</a:t>
            </a:r>
            <a:endParaRPr lang="en-GB" sz="1300">
              <a:solidFill>
                <a:schemeClr val="tx1">
                  <a:lumMod val="65000"/>
                  <a:lumOff val="35000"/>
                </a:schemeClr>
              </a:solidFill>
              <a:latin typeface="Arial" charset="0"/>
              <a:cs typeface="Arial" charset="0"/>
            </a:endParaRPr>
          </a:p>
          <a:p>
            <a:pPr>
              <a:buFont typeface="Arial" charset="0"/>
              <a:buChar char="•"/>
              <a:defRPr/>
            </a:pPr>
            <a:endParaRPr lang="en-GB" sz="1500">
              <a:solidFill>
                <a:schemeClr val="tx1">
                  <a:lumMod val="65000"/>
                  <a:lumOff val="35000"/>
                </a:schemeClr>
              </a:solidFill>
              <a:latin typeface="Arial" charset="0"/>
              <a:cs typeface="Arial" charset="0"/>
            </a:endParaRPr>
          </a:p>
          <a:p>
            <a:pPr>
              <a:buFont typeface="Arial" charset="0"/>
              <a:buChar char="•"/>
              <a:defRPr/>
            </a:pPr>
            <a:endParaRPr lang="en-GB" altLang="en-US">
              <a:solidFill>
                <a:srgbClr val="00AF41"/>
              </a:solidFill>
              <a:latin typeface="Arial" charset="0"/>
              <a:cs typeface="Arial" charset="0"/>
            </a:endParaRPr>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a:pPr>
                <a:lnSpc>
                  <a:spcPct val="100000"/>
                </a:lnSpc>
                <a:spcBef>
                  <a:spcPct val="0"/>
                </a:spcBef>
                <a:buFontTx/>
                <a:buNone/>
              </a:pPr>
              <a:t>4</a:t>
            </a:fld>
            <a:endParaRPr lang="en-GB" altLang="en-US" sz="1000"/>
          </a:p>
        </p:txBody>
      </p:sp>
    </p:spTree>
    <p:extLst>
      <p:ext uri="{BB962C8B-B14F-4D97-AF65-F5344CB8AC3E}">
        <p14:creationId xmlns:p14="http://schemas.microsoft.com/office/powerpoint/2010/main" val="30560745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3"/>
          <p:cNvSpPr>
            <a:spLocks noGrp="1"/>
          </p:cNvSpPr>
          <p:nvPr>
            <p:ph type="title"/>
          </p:nvPr>
        </p:nvSpPr>
        <p:spPr/>
        <p:txBody>
          <a:bodyPr/>
          <a:lstStyle/>
          <a:p>
            <a:pPr eaLnBrk="1" hangingPunct="1"/>
            <a:r>
              <a:rPr lang="en-GB" altLang="en-US">
                <a:solidFill>
                  <a:srgbClr val="00A33B"/>
                </a:solidFill>
                <a:latin typeface="Arial"/>
                <a:cs typeface="Arial"/>
              </a:rPr>
              <a:t>Medium impact</a:t>
            </a:r>
          </a:p>
        </p:txBody>
      </p:sp>
      <p:sp>
        <p:nvSpPr>
          <p:cNvPr id="16390" name="Slide Number Placeholder 2"/>
          <p:cNvSpPr>
            <a:spLocks noGrp="1"/>
          </p:cNvSpPr>
          <p:nvPr>
            <p:ph type="sldNum" sz="quarter" idx="1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72754FA-6BD1-43C6-9673-D4A572B8B71E}" type="slidenum">
              <a:rPr lang="en-GB" altLang="en-US" sz="1000"/>
              <a:pPr>
                <a:lnSpc>
                  <a:spcPct val="100000"/>
                </a:lnSpc>
                <a:spcBef>
                  <a:spcPct val="0"/>
                </a:spcBef>
                <a:buFontTx/>
                <a:buNone/>
              </a:pPr>
              <a:t>40</a:t>
            </a:fld>
            <a:endParaRPr lang="en-GB" altLang="en-US" sz="1000"/>
          </a:p>
        </p:txBody>
      </p:sp>
      <p:graphicFrame>
        <p:nvGraphicFramePr>
          <p:cNvPr id="6" name="Table 2">
            <a:extLst>
              <a:ext uri="{FF2B5EF4-FFF2-40B4-BE49-F238E27FC236}">
                <a16:creationId xmlns:a16="http://schemas.microsoft.com/office/drawing/2014/main" id="{79A8571F-C66C-686B-73FB-0616C32B11B4}"/>
              </a:ext>
            </a:extLst>
          </p:cNvPr>
          <p:cNvGraphicFramePr>
            <a:graphicFrameLocks noGrp="1"/>
          </p:cNvGraphicFramePr>
          <p:nvPr>
            <p:extLst>
              <p:ext uri="{D42A27DB-BD31-4B8C-83A1-F6EECF244321}">
                <p14:modId xmlns:p14="http://schemas.microsoft.com/office/powerpoint/2010/main" val="1489308882"/>
              </p:ext>
            </p:extLst>
          </p:nvPr>
        </p:nvGraphicFramePr>
        <p:xfrm>
          <a:off x="440632" y="967733"/>
          <a:ext cx="8228644" cy="2712720"/>
        </p:xfrm>
        <a:graphic>
          <a:graphicData uri="http://schemas.openxmlformats.org/drawingml/2006/table">
            <a:tbl>
              <a:tblPr firstRow="1" bandRow="1">
                <a:tableStyleId>{5C22544A-7EE6-4342-B048-85BDC9FD1C3A}</a:tableStyleId>
              </a:tblPr>
              <a:tblGrid>
                <a:gridCol w="1989378">
                  <a:extLst>
                    <a:ext uri="{9D8B030D-6E8A-4147-A177-3AD203B41FA5}">
                      <a16:colId xmlns:a16="http://schemas.microsoft.com/office/drawing/2014/main" val="1509330342"/>
                    </a:ext>
                  </a:extLst>
                </a:gridCol>
                <a:gridCol w="908497">
                  <a:extLst>
                    <a:ext uri="{9D8B030D-6E8A-4147-A177-3AD203B41FA5}">
                      <a16:colId xmlns:a16="http://schemas.microsoft.com/office/drawing/2014/main" val="3036123255"/>
                    </a:ext>
                  </a:extLst>
                </a:gridCol>
                <a:gridCol w="1029631">
                  <a:extLst>
                    <a:ext uri="{9D8B030D-6E8A-4147-A177-3AD203B41FA5}">
                      <a16:colId xmlns:a16="http://schemas.microsoft.com/office/drawing/2014/main" val="2099716730"/>
                    </a:ext>
                  </a:extLst>
                </a:gridCol>
                <a:gridCol w="1551425">
                  <a:extLst>
                    <a:ext uri="{9D8B030D-6E8A-4147-A177-3AD203B41FA5}">
                      <a16:colId xmlns:a16="http://schemas.microsoft.com/office/drawing/2014/main" val="4046111829"/>
                    </a:ext>
                  </a:extLst>
                </a:gridCol>
                <a:gridCol w="2749713">
                  <a:extLst>
                    <a:ext uri="{9D8B030D-6E8A-4147-A177-3AD203B41FA5}">
                      <a16:colId xmlns:a16="http://schemas.microsoft.com/office/drawing/2014/main" val="2408298264"/>
                    </a:ext>
                  </a:extLst>
                </a:gridCol>
              </a:tblGrid>
              <a:tr h="370840">
                <a:tc>
                  <a:txBody>
                    <a:bodyPr/>
                    <a:lstStyle/>
                    <a:p>
                      <a:pPr algn="ctr"/>
                      <a:r>
                        <a:rPr lang="en-GB" sz="1200">
                          <a:latin typeface="Arial"/>
                        </a:rPr>
                        <a:t>User problem</a:t>
                      </a:r>
                    </a:p>
                  </a:txBody>
                  <a:tcPr/>
                </a:tc>
                <a:tc>
                  <a:txBody>
                    <a:bodyPr/>
                    <a:lstStyle/>
                    <a:p>
                      <a:pPr lvl="0" algn="ctr">
                        <a:buNone/>
                      </a:pPr>
                      <a:r>
                        <a:rPr lang="en-GB" sz="1200">
                          <a:latin typeface="Arial"/>
                        </a:rPr>
                        <a:t>Problem type</a:t>
                      </a:r>
                    </a:p>
                  </a:txBody>
                  <a:tcPr/>
                </a:tc>
                <a:tc>
                  <a:txBody>
                    <a:bodyPr/>
                    <a:lstStyle/>
                    <a:p>
                      <a:pPr algn="ctr"/>
                      <a:r>
                        <a:rPr lang="en-GB" sz="1200">
                          <a:latin typeface="Arial"/>
                        </a:rPr>
                        <a:t>Who does it impact</a:t>
                      </a:r>
                    </a:p>
                  </a:txBody>
                  <a:tcPr/>
                </a:tc>
                <a:tc>
                  <a:txBody>
                    <a:bodyPr/>
                    <a:lstStyle/>
                    <a:p>
                      <a:pPr lvl="0" algn="ctr">
                        <a:buNone/>
                      </a:pPr>
                      <a:r>
                        <a:rPr lang="en-GB" sz="1200">
                          <a:latin typeface="Arial"/>
                        </a:rPr>
                        <a:t>Page(s) of journey</a:t>
                      </a:r>
                    </a:p>
                  </a:txBody>
                  <a:tcPr/>
                </a:tc>
                <a:tc>
                  <a:txBody>
                    <a:bodyPr/>
                    <a:lstStyle/>
                    <a:p>
                      <a:pPr algn="ctr"/>
                      <a:r>
                        <a:rPr lang="en-GB" sz="1200">
                          <a:latin typeface="Arial"/>
                        </a:rPr>
                        <a:t>Suggestion</a:t>
                      </a:r>
                    </a:p>
                  </a:txBody>
                  <a:tcPr/>
                </a:tc>
                <a:extLst>
                  <a:ext uri="{0D108BD9-81ED-4DB2-BD59-A6C34878D82A}">
                    <a16:rowId xmlns:a16="http://schemas.microsoft.com/office/drawing/2014/main" val="3769931058"/>
                  </a:ext>
                </a:extLst>
              </a:tr>
              <a:tr h="370839">
                <a:tc>
                  <a:txBody>
                    <a:bodyPr/>
                    <a:lstStyle/>
                    <a:p>
                      <a:pPr marL="0" lvl="0" indent="0" algn="l">
                        <a:lnSpc>
                          <a:spcPct val="100000"/>
                        </a:lnSpc>
                        <a:buNone/>
                      </a:pPr>
                      <a:r>
                        <a:rPr lang="en-GB" sz="1200" b="1" i="0" u="none" strike="noStrike" baseline="0" noProof="0">
                          <a:solidFill>
                            <a:srgbClr val="000000"/>
                          </a:solidFill>
                          <a:latin typeface="Calibri"/>
                        </a:rPr>
                        <a:t>Ecologists felt they would need to go back and forth between the upload page and each page where they wanted to upload evidence. And they were concerned they had no way to label each piece of evidence to describe what it was for so that assessors would not get confused.</a:t>
                      </a:r>
                      <a:endParaRPr lang="en-US" sz="1200" b="1"/>
                    </a:p>
                    <a:p>
                      <a:pPr marL="0" lvl="0" indent="0" algn="l">
                        <a:lnSpc>
                          <a:spcPct val="100000"/>
                        </a:lnSpc>
                        <a:buNone/>
                      </a:pPr>
                      <a:endParaRPr lang="en-GB" sz="1000" b="1"/>
                    </a:p>
                  </a:txBody>
                  <a:tcPr/>
                </a:tc>
                <a:tc>
                  <a:txBody>
                    <a:bodyPr/>
                    <a:lstStyle/>
                    <a:p>
                      <a:pPr lvl="0">
                        <a:buNone/>
                      </a:pPr>
                      <a:r>
                        <a:rPr lang="en-GB" sz="1100" b="0" i="0" u="none" strike="noStrike" noProof="0">
                          <a:solidFill>
                            <a:srgbClr val="000000"/>
                          </a:solidFill>
                          <a:latin typeface="Calibri"/>
                        </a:rPr>
                        <a:t>Process / Content /  Interaction</a:t>
                      </a:r>
                      <a:endParaRPr lang="en-US"/>
                    </a:p>
                  </a:txBody>
                  <a:tcPr/>
                </a:tc>
                <a:tc>
                  <a:txBody>
                    <a:bodyPr/>
                    <a:lstStyle/>
                    <a:p>
                      <a:pPr lvl="0">
                        <a:buNone/>
                      </a:pPr>
                      <a:r>
                        <a:rPr lang="en-GB" sz="1100">
                          <a:latin typeface="Calibri"/>
                        </a:rPr>
                        <a:t>All ecologists</a:t>
                      </a:r>
                      <a:endParaRPr lang="en-US" sz="1100">
                        <a:latin typeface="Calibri"/>
                      </a:endParaRPr>
                    </a:p>
                  </a:txBody>
                  <a:tcPr/>
                </a:tc>
                <a:tc>
                  <a:txBody>
                    <a:bodyPr/>
                    <a:lstStyle/>
                    <a:p>
                      <a:pPr marL="0" lvl="0" indent="0" algn="l">
                        <a:lnSpc>
                          <a:spcPct val="100000"/>
                        </a:lnSpc>
                        <a:buNone/>
                      </a:pPr>
                      <a:r>
                        <a:rPr lang="en-GB" sz="800" b="0" i="0" u="none" strike="noStrike" baseline="0" noProof="0">
                          <a:solidFill>
                            <a:srgbClr val="000000"/>
                          </a:solidFill>
                          <a:latin typeface="Calibri"/>
                        </a:rPr>
                        <a:t>Any page where there was a free text box, but especially where the hint text explained they could upload information.</a:t>
                      </a:r>
                      <a:endParaRPr lang="en-US"/>
                    </a:p>
                    <a:p>
                      <a:pPr marL="0" lvl="0" indent="0" algn="l">
                        <a:lnSpc>
                          <a:spcPct val="100000"/>
                        </a:lnSpc>
                        <a:buNone/>
                      </a:pPr>
                      <a:endParaRPr lang="en-GB" sz="800" b="0" i="0" u="none" strike="noStrike" baseline="0" noProof="0">
                        <a:solidFill>
                          <a:srgbClr val="000000"/>
                        </a:solidFill>
                        <a:latin typeface="Calibri"/>
                      </a:endParaRPr>
                    </a:p>
                    <a:p>
                      <a:pPr lvl="0" algn="l">
                        <a:buNone/>
                      </a:pPr>
                      <a:endParaRPr lang="en-GB" sz="800">
                        <a:latin typeface="Calibri"/>
                      </a:endParaRPr>
                    </a:p>
                  </a:txBody>
                  <a:tcPr/>
                </a:tc>
                <a:tc>
                  <a:txBody>
                    <a:bodyPr/>
                    <a:lstStyle/>
                    <a:p>
                      <a:pPr marL="171450" lvl="0" indent="-171450" algn="l">
                        <a:lnSpc>
                          <a:spcPct val="100000"/>
                        </a:lnSpc>
                        <a:buFont typeface="Arial"/>
                        <a:buChar char="•"/>
                      </a:pPr>
                      <a:r>
                        <a:rPr lang="en-GB" sz="800">
                          <a:latin typeface="Calibri"/>
                        </a:rPr>
                        <a:t>Provide upload functionality 'in the moment' </a:t>
                      </a:r>
                      <a:endParaRPr lang="en-US"/>
                    </a:p>
                    <a:p>
                      <a:pPr marL="0" lvl="0" indent="0" algn="l">
                        <a:lnSpc>
                          <a:spcPct val="100000"/>
                        </a:lnSpc>
                        <a:buNone/>
                      </a:pPr>
                      <a:r>
                        <a:rPr lang="en-GB" sz="800" b="0" i="0" u="none" strike="noStrike" baseline="0" noProof="0">
                          <a:solidFill>
                            <a:srgbClr val="000000"/>
                          </a:solidFill>
                          <a:latin typeface="Calibri"/>
                        </a:rPr>
                        <a:t>or</a:t>
                      </a:r>
                      <a:endParaRPr lang="en-GB"/>
                    </a:p>
                    <a:p>
                      <a:pPr marL="171450" lvl="0" indent="-171450" algn="l">
                        <a:lnSpc>
                          <a:spcPct val="100000"/>
                        </a:lnSpc>
                        <a:buFont typeface="Arial"/>
                        <a:buChar char="•"/>
                      </a:pPr>
                      <a:r>
                        <a:rPr lang="en-GB" sz="800" b="0" i="0" u="none" strike="noStrike" baseline="0" noProof="0">
                          <a:solidFill>
                            <a:srgbClr val="000000"/>
                          </a:solidFill>
                          <a:latin typeface="Calibri"/>
                        </a:rPr>
                        <a:t>Make it consistent across the journey when describing the ability to upload, rather than having it on some pages and not others.</a:t>
                      </a:r>
                      <a:endParaRPr lang="en-GB"/>
                    </a:p>
                    <a:p>
                      <a:pPr marL="171450" lvl="0" indent="-171450" algn="l">
                        <a:lnSpc>
                          <a:spcPct val="100000"/>
                        </a:lnSpc>
                        <a:buFont typeface="Arial"/>
                        <a:buChar char="•"/>
                      </a:pPr>
                      <a:r>
                        <a:rPr lang="en-GB" sz="800" b="0" i="0" u="none" strike="noStrike" baseline="0" noProof="0">
                          <a:solidFill>
                            <a:srgbClr val="000000"/>
                          </a:solidFill>
                          <a:latin typeface="Calibri"/>
                        </a:rPr>
                        <a:t>Clarify internally what information is 'best' for users to provide for assessors and make this clearer within hint text</a:t>
                      </a:r>
                      <a:endParaRPr lang="en-US"/>
                    </a:p>
                    <a:p>
                      <a:pPr marL="171450" lvl="0" indent="-171450" algn="l">
                        <a:lnSpc>
                          <a:spcPct val="100000"/>
                        </a:lnSpc>
                        <a:buFont typeface="Arial"/>
                        <a:buChar char="•"/>
                      </a:pPr>
                      <a:endParaRPr lang="en-GB" sz="800">
                        <a:latin typeface="Calibri"/>
                      </a:endParaRPr>
                    </a:p>
                    <a:p>
                      <a:pPr marL="171450" lvl="0" indent="-171450" algn="l">
                        <a:lnSpc>
                          <a:spcPct val="100000"/>
                        </a:lnSpc>
                        <a:buFont typeface="Arial"/>
                        <a:buChar char="•"/>
                      </a:pPr>
                      <a:endParaRPr lang="en-GB" sz="800">
                        <a:latin typeface="Calibri"/>
                      </a:endParaRPr>
                    </a:p>
                    <a:p>
                      <a:pPr marL="171450" lvl="0" indent="-171450" algn="l">
                        <a:lnSpc>
                          <a:spcPct val="100000"/>
                        </a:lnSpc>
                        <a:buFont typeface="Arial"/>
                        <a:buChar char="•"/>
                      </a:pPr>
                      <a:endParaRPr lang="en-GB" sz="800">
                        <a:latin typeface="Calibri"/>
                      </a:endParaRPr>
                    </a:p>
                    <a:p>
                      <a:pPr marL="0" lvl="0" indent="0" algn="l">
                        <a:lnSpc>
                          <a:spcPct val="100000"/>
                        </a:lnSpc>
                        <a:buNone/>
                      </a:pPr>
                      <a:endParaRPr lang="en-GB" sz="800" b="0" i="0" u="none" strike="noStrike" baseline="0" noProof="0">
                        <a:solidFill>
                          <a:srgbClr val="000000"/>
                        </a:solidFill>
                        <a:latin typeface="Calibri"/>
                      </a:endParaRPr>
                    </a:p>
                    <a:p>
                      <a:pPr marL="171450" lvl="0" indent="-171450">
                        <a:buFont typeface="Arial"/>
                        <a:buChar char="•"/>
                      </a:pPr>
                      <a:endParaRPr lang="en-GB" sz="1100">
                        <a:latin typeface="Calibri"/>
                      </a:endParaRPr>
                    </a:p>
                  </a:txBody>
                  <a:tcPr/>
                </a:tc>
                <a:extLst>
                  <a:ext uri="{0D108BD9-81ED-4DB2-BD59-A6C34878D82A}">
                    <a16:rowId xmlns:a16="http://schemas.microsoft.com/office/drawing/2014/main" val="988068931"/>
                  </a:ext>
                </a:extLst>
              </a:tr>
            </a:tbl>
          </a:graphicData>
        </a:graphic>
      </p:graphicFrame>
    </p:spTree>
    <p:extLst>
      <p:ext uri="{BB962C8B-B14F-4D97-AF65-F5344CB8AC3E}">
        <p14:creationId xmlns:p14="http://schemas.microsoft.com/office/powerpoint/2010/main" val="10567542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3"/>
          <p:cNvSpPr>
            <a:spLocks noGrp="1"/>
          </p:cNvSpPr>
          <p:nvPr>
            <p:ph type="title"/>
          </p:nvPr>
        </p:nvSpPr>
        <p:spPr/>
        <p:txBody>
          <a:bodyPr/>
          <a:lstStyle/>
          <a:p>
            <a:pPr eaLnBrk="1" hangingPunct="1"/>
            <a:r>
              <a:rPr lang="en-GB" altLang="en-US">
                <a:solidFill>
                  <a:srgbClr val="00A33B"/>
                </a:solidFill>
                <a:latin typeface="Arial"/>
                <a:cs typeface="Arial"/>
              </a:rPr>
              <a:t>Medium impact</a:t>
            </a:r>
          </a:p>
        </p:txBody>
      </p:sp>
      <p:sp>
        <p:nvSpPr>
          <p:cNvPr id="16390" name="Slide Number Placeholder 2"/>
          <p:cNvSpPr>
            <a:spLocks noGrp="1"/>
          </p:cNvSpPr>
          <p:nvPr>
            <p:ph type="sldNum" sz="quarter" idx="1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72754FA-6BD1-43C6-9673-D4A572B8B71E}" type="slidenum">
              <a:rPr lang="en-GB" altLang="en-US" sz="1000"/>
              <a:pPr>
                <a:lnSpc>
                  <a:spcPct val="100000"/>
                </a:lnSpc>
                <a:spcBef>
                  <a:spcPct val="0"/>
                </a:spcBef>
                <a:buFontTx/>
                <a:buNone/>
              </a:pPr>
              <a:t>41</a:t>
            </a:fld>
            <a:endParaRPr lang="en-GB" altLang="en-US" sz="1000"/>
          </a:p>
        </p:txBody>
      </p:sp>
      <p:graphicFrame>
        <p:nvGraphicFramePr>
          <p:cNvPr id="6" name="Table 2">
            <a:extLst>
              <a:ext uri="{FF2B5EF4-FFF2-40B4-BE49-F238E27FC236}">
                <a16:creationId xmlns:a16="http://schemas.microsoft.com/office/drawing/2014/main" id="{79A8571F-C66C-686B-73FB-0616C32B11B4}"/>
              </a:ext>
            </a:extLst>
          </p:cNvPr>
          <p:cNvGraphicFramePr>
            <a:graphicFrameLocks noGrp="1"/>
          </p:cNvGraphicFramePr>
          <p:nvPr>
            <p:extLst>
              <p:ext uri="{D42A27DB-BD31-4B8C-83A1-F6EECF244321}">
                <p14:modId xmlns:p14="http://schemas.microsoft.com/office/powerpoint/2010/main" val="2687782554"/>
              </p:ext>
            </p:extLst>
          </p:nvPr>
        </p:nvGraphicFramePr>
        <p:xfrm>
          <a:off x="440632" y="967733"/>
          <a:ext cx="8228644" cy="2560320"/>
        </p:xfrm>
        <a:graphic>
          <a:graphicData uri="http://schemas.openxmlformats.org/drawingml/2006/table">
            <a:tbl>
              <a:tblPr firstRow="1" bandRow="1">
                <a:tableStyleId>{5C22544A-7EE6-4342-B048-85BDC9FD1C3A}</a:tableStyleId>
              </a:tblPr>
              <a:tblGrid>
                <a:gridCol w="1989378">
                  <a:extLst>
                    <a:ext uri="{9D8B030D-6E8A-4147-A177-3AD203B41FA5}">
                      <a16:colId xmlns:a16="http://schemas.microsoft.com/office/drawing/2014/main" val="1509330342"/>
                    </a:ext>
                  </a:extLst>
                </a:gridCol>
                <a:gridCol w="908497">
                  <a:extLst>
                    <a:ext uri="{9D8B030D-6E8A-4147-A177-3AD203B41FA5}">
                      <a16:colId xmlns:a16="http://schemas.microsoft.com/office/drawing/2014/main" val="3036123255"/>
                    </a:ext>
                  </a:extLst>
                </a:gridCol>
                <a:gridCol w="1029631">
                  <a:extLst>
                    <a:ext uri="{9D8B030D-6E8A-4147-A177-3AD203B41FA5}">
                      <a16:colId xmlns:a16="http://schemas.microsoft.com/office/drawing/2014/main" val="2099716730"/>
                    </a:ext>
                  </a:extLst>
                </a:gridCol>
                <a:gridCol w="1551425">
                  <a:extLst>
                    <a:ext uri="{9D8B030D-6E8A-4147-A177-3AD203B41FA5}">
                      <a16:colId xmlns:a16="http://schemas.microsoft.com/office/drawing/2014/main" val="4046111829"/>
                    </a:ext>
                  </a:extLst>
                </a:gridCol>
                <a:gridCol w="2749713">
                  <a:extLst>
                    <a:ext uri="{9D8B030D-6E8A-4147-A177-3AD203B41FA5}">
                      <a16:colId xmlns:a16="http://schemas.microsoft.com/office/drawing/2014/main" val="2408298264"/>
                    </a:ext>
                  </a:extLst>
                </a:gridCol>
              </a:tblGrid>
              <a:tr h="370840">
                <a:tc>
                  <a:txBody>
                    <a:bodyPr/>
                    <a:lstStyle/>
                    <a:p>
                      <a:pPr algn="ctr"/>
                      <a:r>
                        <a:rPr lang="en-GB" sz="1200" dirty="0">
                          <a:latin typeface="Arial"/>
                        </a:rPr>
                        <a:t>User problem</a:t>
                      </a:r>
                    </a:p>
                  </a:txBody>
                  <a:tcPr/>
                </a:tc>
                <a:tc>
                  <a:txBody>
                    <a:bodyPr/>
                    <a:lstStyle/>
                    <a:p>
                      <a:pPr lvl="0" algn="ctr">
                        <a:buNone/>
                      </a:pPr>
                      <a:r>
                        <a:rPr lang="en-GB" sz="1200" dirty="0">
                          <a:latin typeface="Arial"/>
                        </a:rPr>
                        <a:t>Problem type</a:t>
                      </a:r>
                    </a:p>
                  </a:txBody>
                  <a:tcPr/>
                </a:tc>
                <a:tc>
                  <a:txBody>
                    <a:bodyPr/>
                    <a:lstStyle/>
                    <a:p>
                      <a:pPr algn="ctr"/>
                      <a:r>
                        <a:rPr lang="en-GB" sz="1200" dirty="0">
                          <a:latin typeface="Arial"/>
                        </a:rPr>
                        <a:t>Who does it impact</a:t>
                      </a:r>
                    </a:p>
                  </a:txBody>
                  <a:tcPr/>
                </a:tc>
                <a:tc>
                  <a:txBody>
                    <a:bodyPr/>
                    <a:lstStyle/>
                    <a:p>
                      <a:pPr lvl="0" algn="ctr">
                        <a:buNone/>
                      </a:pPr>
                      <a:r>
                        <a:rPr lang="en-GB" sz="1200" dirty="0">
                          <a:latin typeface="Arial"/>
                        </a:rPr>
                        <a:t>Page(s) of journey</a:t>
                      </a:r>
                    </a:p>
                  </a:txBody>
                  <a:tcPr/>
                </a:tc>
                <a:tc>
                  <a:txBody>
                    <a:bodyPr/>
                    <a:lstStyle/>
                    <a:p>
                      <a:pPr algn="ctr"/>
                      <a:r>
                        <a:rPr lang="en-GB" sz="1200" dirty="0">
                          <a:latin typeface="Arial"/>
                        </a:rPr>
                        <a:t>Suggestion</a:t>
                      </a:r>
                    </a:p>
                  </a:txBody>
                  <a:tcPr/>
                </a:tc>
                <a:extLst>
                  <a:ext uri="{0D108BD9-81ED-4DB2-BD59-A6C34878D82A}">
                    <a16:rowId xmlns:a16="http://schemas.microsoft.com/office/drawing/2014/main" val="3769931058"/>
                  </a:ext>
                </a:extLst>
              </a:tr>
              <a:tr h="370839">
                <a:tc>
                  <a:txBody>
                    <a:bodyPr/>
                    <a:lstStyle/>
                    <a:p>
                      <a:pPr marL="0" lvl="0" indent="0" algn="l">
                        <a:lnSpc>
                          <a:spcPct val="100000"/>
                        </a:lnSpc>
                        <a:buNone/>
                      </a:pPr>
                      <a:r>
                        <a:rPr lang="en-GB" sz="1200" b="1" i="0" u="none" strike="noStrike" baseline="0" noProof="0" dirty="0">
                          <a:solidFill>
                            <a:srgbClr val="000000"/>
                          </a:solidFill>
                          <a:latin typeface="Calibri"/>
                        </a:rPr>
                        <a:t>The unpredictability and inherent changing conditions ecologists face with nature makes it difficult for them to present evidence providing certainty and therefore to answer closed questions, especially given the legality implications of being seen to answer inaccurately.</a:t>
                      </a:r>
                      <a:endParaRPr lang="en-US" sz="1200" b="1" dirty="0"/>
                    </a:p>
                  </a:txBody>
                  <a:tcPr/>
                </a:tc>
                <a:tc>
                  <a:txBody>
                    <a:bodyPr/>
                    <a:lstStyle/>
                    <a:p>
                      <a:pPr lvl="0">
                        <a:buNone/>
                      </a:pPr>
                      <a:r>
                        <a:rPr lang="en-GB" sz="1100" b="0" i="0" u="none" strike="noStrike" noProof="0" dirty="0">
                          <a:solidFill>
                            <a:srgbClr val="000000"/>
                          </a:solidFill>
                          <a:latin typeface="Calibri"/>
                        </a:rPr>
                        <a:t>Process</a:t>
                      </a:r>
                      <a:endParaRPr lang="en-US" dirty="0"/>
                    </a:p>
                    <a:p>
                      <a:pPr lvl="0">
                        <a:buNone/>
                      </a:pPr>
                      <a:r>
                        <a:rPr lang="en-GB" sz="1100" b="0" i="0" u="none" strike="noStrike" noProof="0" dirty="0">
                          <a:solidFill>
                            <a:srgbClr val="000000"/>
                          </a:solidFill>
                          <a:latin typeface="Calibri"/>
                        </a:rPr>
                        <a:t> / Content</a:t>
                      </a:r>
                      <a:endParaRPr lang="en-GB" dirty="0"/>
                    </a:p>
                  </a:txBody>
                  <a:tcPr/>
                </a:tc>
                <a:tc>
                  <a:txBody>
                    <a:bodyPr/>
                    <a:lstStyle/>
                    <a:p>
                      <a:pPr lvl="0">
                        <a:buNone/>
                      </a:pPr>
                      <a:r>
                        <a:rPr lang="en-GB" sz="1100" dirty="0">
                          <a:latin typeface="Calibri"/>
                        </a:rPr>
                        <a:t>All ecologists</a:t>
                      </a:r>
                      <a:endParaRPr lang="en-US" sz="1100" dirty="0">
                        <a:latin typeface="Calibri"/>
                      </a:endParaRPr>
                    </a:p>
                  </a:txBody>
                  <a:tcPr/>
                </a:tc>
                <a:tc>
                  <a:txBody>
                    <a:bodyPr/>
                    <a:lstStyle/>
                    <a:p>
                      <a:pPr marL="0" lvl="0" indent="0" algn="l">
                        <a:lnSpc>
                          <a:spcPct val="100000"/>
                        </a:lnSpc>
                        <a:buNone/>
                      </a:pPr>
                      <a:r>
                        <a:rPr lang="en-GB" sz="800" b="0" i="0" u="none" strike="noStrike" baseline="0" noProof="0" dirty="0">
                          <a:solidFill>
                            <a:srgbClr val="000000"/>
                          </a:solidFill>
                          <a:latin typeface="Calibri"/>
                        </a:rPr>
                        <a:t>1. did you comply with all the licence conditions?</a:t>
                      </a:r>
                      <a:endParaRPr lang="en-US" dirty="0"/>
                    </a:p>
                    <a:p>
                      <a:pPr marL="0" lvl="0" indent="0" algn="l">
                        <a:lnSpc>
                          <a:spcPct val="100000"/>
                        </a:lnSpc>
                        <a:buNone/>
                      </a:pPr>
                      <a:endParaRPr lang="en-GB" sz="800" b="0" i="0" u="none" strike="noStrike" baseline="0" noProof="0">
                        <a:solidFill>
                          <a:srgbClr val="000000"/>
                        </a:solidFill>
                        <a:latin typeface="Calibri"/>
                      </a:endParaRPr>
                    </a:p>
                    <a:p>
                      <a:pPr lvl="0" algn="l">
                        <a:buNone/>
                      </a:pPr>
                      <a:endParaRPr lang="en-GB" sz="800">
                        <a:latin typeface="Calibri"/>
                      </a:endParaRPr>
                    </a:p>
                  </a:txBody>
                  <a:tcPr/>
                </a:tc>
                <a:tc>
                  <a:txBody>
                    <a:bodyPr/>
                    <a:lstStyle/>
                    <a:p>
                      <a:pPr marL="171450" lvl="0" indent="-171450" algn="l">
                        <a:lnSpc>
                          <a:spcPct val="100000"/>
                        </a:lnSpc>
                        <a:buFont typeface="Arial"/>
                        <a:buChar char="•"/>
                      </a:pPr>
                      <a:r>
                        <a:rPr lang="en-GB" sz="800" dirty="0">
                          <a:latin typeface="Calibri"/>
                        </a:rPr>
                        <a:t>Clarify what information NE need and what will be done with it.</a:t>
                      </a:r>
                      <a:endParaRPr lang="en-US" dirty="0"/>
                    </a:p>
                    <a:p>
                      <a:pPr marL="171450" lvl="0" indent="-171450" algn="l">
                        <a:lnSpc>
                          <a:spcPct val="100000"/>
                        </a:lnSpc>
                        <a:buFont typeface="Arial"/>
                        <a:buChar char="•"/>
                      </a:pPr>
                      <a:endParaRPr lang="en-GB" sz="800">
                        <a:latin typeface="Calibri"/>
                      </a:endParaRPr>
                    </a:p>
                    <a:p>
                      <a:pPr marL="171450" lvl="0" indent="-171450" algn="l">
                        <a:lnSpc>
                          <a:spcPct val="100000"/>
                        </a:lnSpc>
                        <a:buFont typeface="Arial"/>
                        <a:buChar char="•"/>
                      </a:pPr>
                      <a:endParaRPr lang="en-GB" sz="800">
                        <a:latin typeface="Calibri"/>
                      </a:endParaRPr>
                    </a:p>
                    <a:p>
                      <a:pPr marL="171450" lvl="0" indent="-171450" algn="l">
                        <a:lnSpc>
                          <a:spcPct val="100000"/>
                        </a:lnSpc>
                        <a:buFont typeface="Arial"/>
                        <a:buChar char="•"/>
                      </a:pPr>
                      <a:endParaRPr lang="en-GB" sz="800">
                        <a:latin typeface="Calibri"/>
                      </a:endParaRPr>
                    </a:p>
                    <a:p>
                      <a:pPr marL="0" lvl="0" indent="0" algn="l">
                        <a:lnSpc>
                          <a:spcPct val="100000"/>
                        </a:lnSpc>
                        <a:buNone/>
                      </a:pPr>
                      <a:endParaRPr lang="en-GB" sz="800" b="0" i="0" u="none" strike="noStrike" baseline="0" noProof="0">
                        <a:solidFill>
                          <a:srgbClr val="000000"/>
                        </a:solidFill>
                        <a:latin typeface="Calibri"/>
                      </a:endParaRPr>
                    </a:p>
                    <a:p>
                      <a:pPr marL="171450" lvl="0" indent="-171450">
                        <a:buFont typeface="Arial"/>
                        <a:buChar char="•"/>
                      </a:pPr>
                      <a:endParaRPr lang="en-GB" sz="1100">
                        <a:latin typeface="Calibri"/>
                      </a:endParaRPr>
                    </a:p>
                  </a:txBody>
                  <a:tcPr/>
                </a:tc>
                <a:extLst>
                  <a:ext uri="{0D108BD9-81ED-4DB2-BD59-A6C34878D82A}">
                    <a16:rowId xmlns:a16="http://schemas.microsoft.com/office/drawing/2014/main" val="988068931"/>
                  </a:ext>
                </a:extLst>
              </a:tr>
            </a:tbl>
          </a:graphicData>
        </a:graphic>
      </p:graphicFrame>
    </p:spTree>
    <p:extLst>
      <p:ext uri="{BB962C8B-B14F-4D97-AF65-F5344CB8AC3E}">
        <p14:creationId xmlns:p14="http://schemas.microsoft.com/office/powerpoint/2010/main" val="33533722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3"/>
          <p:cNvSpPr>
            <a:spLocks noGrp="1"/>
          </p:cNvSpPr>
          <p:nvPr>
            <p:ph type="title"/>
          </p:nvPr>
        </p:nvSpPr>
        <p:spPr/>
        <p:txBody>
          <a:bodyPr/>
          <a:lstStyle/>
          <a:p>
            <a:pPr eaLnBrk="1" hangingPunct="1"/>
            <a:r>
              <a:rPr lang="en-GB" altLang="en-US">
                <a:solidFill>
                  <a:srgbClr val="00A33B"/>
                </a:solidFill>
                <a:latin typeface="Arial"/>
                <a:cs typeface="Arial"/>
              </a:rPr>
              <a:t>Low Impact</a:t>
            </a:r>
          </a:p>
        </p:txBody>
      </p:sp>
      <p:sp>
        <p:nvSpPr>
          <p:cNvPr id="16390" name="Slide Number Placeholder 2"/>
          <p:cNvSpPr>
            <a:spLocks noGrp="1"/>
          </p:cNvSpPr>
          <p:nvPr>
            <p:ph type="sldNum" sz="quarter" idx="1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72754FA-6BD1-43C6-9673-D4A572B8B71E}" type="slidenum">
              <a:rPr lang="en-GB" altLang="en-US" sz="1000"/>
              <a:pPr>
                <a:lnSpc>
                  <a:spcPct val="100000"/>
                </a:lnSpc>
                <a:spcBef>
                  <a:spcPct val="0"/>
                </a:spcBef>
                <a:buFontTx/>
                <a:buNone/>
              </a:pPr>
              <a:t>42</a:t>
            </a:fld>
            <a:endParaRPr lang="en-GB" altLang="en-US" sz="1000"/>
          </a:p>
        </p:txBody>
      </p:sp>
      <p:graphicFrame>
        <p:nvGraphicFramePr>
          <p:cNvPr id="6" name="Table 2">
            <a:extLst>
              <a:ext uri="{FF2B5EF4-FFF2-40B4-BE49-F238E27FC236}">
                <a16:creationId xmlns:a16="http://schemas.microsoft.com/office/drawing/2014/main" id="{79A8571F-C66C-686B-73FB-0616C32B11B4}"/>
              </a:ext>
            </a:extLst>
          </p:cNvPr>
          <p:cNvGraphicFramePr>
            <a:graphicFrameLocks noGrp="1"/>
          </p:cNvGraphicFramePr>
          <p:nvPr>
            <p:extLst>
              <p:ext uri="{D42A27DB-BD31-4B8C-83A1-F6EECF244321}">
                <p14:modId xmlns:p14="http://schemas.microsoft.com/office/powerpoint/2010/main" val="1115903255"/>
              </p:ext>
            </p:extLst>
          </p:nvPr>
        </p:nvGraphicFramePr>
        <p:xfrm>
          <a:off x="474798" y="955310"/>
          <a:ext cx="8228659" cy="3354324"/>
        </p:xfrm>
        <a:graphic>
          <a:graphicData uri="http://schemas.openxmlformats.org/drawingml/2006/table">
            <a:tbl>
              <a:tblPr firstRow="1" bandRow="1">
                <a:tableStyleId>{5C22544A-7EE6-4342-B048-85BDC9FD1C3A}</a:tableStyleId>
              </a:tblPr>
              <a:tblGrid>
                <a:gridCol w="1653933">
                  <a:extLst>
                    <a:ext uri="{9D8B030D-6E8A-4147-A177-3AD203B41FA5}">
                      <a16:colId xmlns:a16="http://schemas.microsoft.com/office/drawing/2014/main" val="1509330342"/>
                    </a:ext>
                  </a:extLst>
                </a:gridCol>
                <a:gridCol w="829296">
                  <a:extLst>
                    <a:ext uri="{9D8B030D-6E8A-4147-A177-3AD203B41FA5}">
                      <a16:colId xmlns:a16="http://schemas.microsoft.com/office/drawing/2014/main" val="3036123255"/>
                    </a:ext>
                  </a:extLst>
                </a:gridCol>
                <a:gridCol w="969065">
                  <a:extLst>
                    <a:ext uri="{9D8B030D-6E8A-4147-A177-3AD203B41FA5}">
                      <a16:colId xmlns:a16="http://schemas.microsoft.com/office/drawing/2014/main" val="2099716730"/>
                    </a:ext>
                  </a:extLst>
                </a:gridCol>
                <a:gridCol w="788289">
                  <a:extLst>
                    <a:ext uri="{9D8B030D-6E8A-4147-A177-3AD203B41FA5}">
                      <a16:colId xmlns:a16="http://schemas.microsoft.com/office/drawing/2014/main" val="4046111829"/>
                    </a:ext>
                  </a:extLst>
                </a:gridCol>
                <a:gridCol w="3988076">
                  <a:extLst>
                    <a:ext uri="{9D8B030D-6E8A-4147-A177-3AD203B41FA5}">
                      <a16:colId xmlns:a16="http://schemas.microsoft.com/office/drawing/2014/main" val="2408298264"/>
                    </a:ext>
                  </a:extLst>
                </a:gridCol>
              </a:tblGrid>
              <a:tr h="370840">
                <a:tc>
                  <a:txBody>
                    <a:bodyPr/>
                    <a:lstStyle/>
                    <a:p>
                      <a:pPr algn="ctr"/>
                      <a:r>
                        <a:rPr lang="en-GB" sz="1200">
                          <a:latin typeface="Arial"/>
                        </a:rPr>
                        <a:t>User problem</a:t>
                      </a:r>
                    </a:p>
                  </a:txBody>
                  <a:tcPr/>
                </a:tc>
                <a:tc>
                  <a:txBody>
                    <a:bodyPr/>
                    <a:lstStyle/>
                    <a:p>
                      <a:pPr lvl="0" algn="ctr">
                        <a:buNone/>
                      </a:pPr>
                      <a:r>
                        <a:rPr lang="en-GB" sz="1200">
                          <a:latin typeface="Arial"/>
                        </a:rPr>
                        <a:t>Problem type</a:t>
                      </a:r>
                    </a:p>
                  </a:txBody>
                  <a:tcPr/>
                </a:tc>
                <a:tc>
                  <a:txBody>
                    <a:bodyPr/>
                    <a:lstStyle/>
                    <a:p>
                      <a:pPr algn="ctr"/>
                      <a:r>
                        <a:rPr lang="en-GB" sz="1200">
                          <a:latin typeface="Arial"/>
                        </a:rPr>
                        <a:t>Who does it impact</a:t>
                      </a:r>
                    </a:p>
                  </a:txBody>
                  <a:tcPr/>
                </a:tc>
                <a:tc>
                  <a:txBody>
                    <a:bodyPr/>
                    <a:lstStyle/>
                    <a:p>
                      <a:pPr lvl="0" algn="ctr">
                        <a:buNone/>
                      </a:pPr>
                      <a:r>
                        <a:rPr lang="en-GB" sz="1200">
                          <a:latin typeface="Arial"/>
                        </a:rPr>
                        <a:t>Page(s) of journey</a:t>
                      </a:r>
                    </a:p>
                  </a:txBody>
                  <a:tcPr/>
                </a:tc>
                <a:tc>
                  <a:txBody>
                    <a:bodyPr/>
                    <a:lstStyle/>
                    <a:p>
                      <a:pPr algn="ctr"/>
                      <a:r>
                        <a:rPr lang="en-GB" sz="1200">
                          <a:latin typeface="Arial"/>
                        </a:rPr>
                        <a:t>Suggestion</a:t>
                      </a:r>
                    </a:p>
                  </a:txBody>
                  <a:tcPr/>
                </a:tc>
                <a:extLst>
                  <a:ext uri="{0D108BD9-81ED-4DB2-BD59-A6C34878D82A}">
                    <a16:rowId xmlns:a16="http://schemas.microsoft.com/office/drawing/2014/main" val="3769931058"/>
                  </a:ext>
                </a:extLst>
              </a:tr>
              <a:tr h="370839">
                <a:tc>
                  <a:txBody>
                    <a:bodyPr/>
                    <a:lstStyle/>
                    <a:p>
                      <a:pPr marL="0" marR="0" lvl="0" indent="0" algn="l">
                        <a:lnSpc>
                          <a:spcPct val="90000"/>
                        </a:lnSpc>
                        <a:spcBef>
                          <a:spcPts val="1000"/>
                        </a:spcBef>
                        <a:spcAft>
                          <a:spcPct val="0"/>
                        </a:spcAft>
                        <a:buNone/>
                      </a:pPr>
                      <a:r>
                        <a:rPr lang="en-GB" sz="1100" b="1" i="0" u="none" strike="noStrike" baseline="0" noProof="0">
                          <a:solidFill>
                            <a:schemeClr val="tx1">
                              <a:lumMod val="95000"/>
                              <a:lumOff val="5000"/>
                            </a:schemeClr>
                          </a:solidFill>
                          <a:latin typeface="Calibri"/>
                        </a:rPr>
                        <a:t>It's not clear which specific licence is being referenced. Ecologists may have simultaneous open licences and tend to (not always) to differentiate between them by the site location.</a:t>
                      </a:r>
                    </a:p>
                  </a:txBody>
                  <a:tcPr/>
                </a:tc>
                <a:tc>
                  <a:txBody>
                    <a:bodyPr/>
                    <a:lstStyle/>
                    <a:p>
                      <a:pPr lvl="0">
                        <a:buNone/>
                      </a:pPr>
                      <a:r>
                        <a:rPr lang="en-GB" sz="1100">
                          <a:latin typeface="Calibri"/>
                        </a:rPr>
                        <a:t>Content</a:t>
                      </a:r>
                      <a:endParaRPr lang="en-US" sz="1100">
                        <a:latin typeface="Calibri"/>
                      </a:endParaRPr>
                    </a:p>
                  </a:txBody>
                  <a:tcPr/>
                </a:tc>
                <a:tc>
                  <a:txBody>
                    <a:bodyPr/>
                    <a:lstStyle/>
                    <a:p>
                      <a:pPr lvl="0">
                        <a:buNone/>
                      </a:pPr>
                      <a:r>
                        <a:rPr lang="en-GB" sz="1100">
                          <a:latin typeface="Calibri"/>
                        </a:rPr>
                        <a:t>All ecologists</a:t>
                      </a:r>
                      <a:endParaRPr lang="en-US" sz="1100">
                        <a:latin typeface="Calibri"/>
                      </a:endParaRPr>
                    </a:p>
                  </a:txBody>
                  <a:tcPr/>
                </a:tc>
                <a:tc>
                  <a:txBody>
                    <a:bodyPr/>
                    <a:lstStyle/>
                    <a:p>
                      <a:pPr lvl="0" algn="ctr">
                        <a:buNone/>
                      </a:pPr>
                      <a:r>
                        <a:rPr lang="en-GB" sz="1100">
                          <a:latin typeface="Calibri"/>
                        </a:rPr>
                        <a:t>Email</a:t>
                      </a:r>
                    </a:p>
                  </a:txBody>
                  <a:tcPr/>
                </a:tc>
                <a:tc>
                  <a:txBody>
                    <a:bodyPr/>
                    <a:lstStyle/>
                    <a:p>
                      <a:pPr marL="171450" lvl="0" indent="-171450">
                        <a:buFont typeface="Arial"/>
                        <a:buChar char="•"/>
                      </a:pPr>
                      <a:r>
                        <a:rPr lang="en-GB" sz="1100">
                          <a:latin typeface="Calibri"/>
                        </a:rPr>
                        <a:t>Include specific reference to the licence (type and/or site it relates to)</a:t>
                      </a:r>
                    </a:p>
                  </a:txBody>
                  <a:tcPr/>
                </a:tc>
                <a:extLst>
                  <a:ext uri="{0D108BD9-81ED-4DB2-BD59-A6C34878D82A}">
                    <a16:rowId xmlns:a16="http://schemas.microsoft.com/office/drawing/2014/main" val="988068931"/>
                  </a:ext>
                </a:extLst>
              </a:tr>
              <a:tr h="370838">
                <a:tc>
                  <a:txBody>
                    <a:bodyPr/>
                    <a:lstStyle/>
                    <a:p>
                      <a:pPr lvl="0" algn="l">
                        <a:lnSpc>
                          <a:spcPct val="100000"/>
                        </a:lnSpc>
                        <a:spcBef>
                          <a:spcPts val="0"/>
                        </a:spcBef>
                        <a:spcAft>
                          <a:spcPts val="0"/>
                        </a:spcAft>
                        <a:buNone/>
                      </a:pPr>
                      <a:r>
                        <a:rPr lang="en-GB" sz="1100" b="1" i="0" u="none" strike="noStrike" baseline="0" noProof="0">
                          <a:solidFill>
                            <a:srgbClr val="000000"/>
                          </a:solidFill>
                          <a:latin typeface="Calibri"/>
                        </a:rPr>
                        <a:t>The specific action to be taken (complete a Report of Action) is not clear to ecologists without work to understand on their part.</a:t>
                      </a:r>
                      <a:endParaRPr lang="en-US" b="1"/>
                    </a:p>
                  </a:txBody>
                  <a:tcPr/>
                </a:tc>
                <a:tc>
                  <a:txBody>
                    <a:bodyPr/>
                    <a:lstStyle/>
                    <a:p>
                      <a:pPr lvl="0" algn="l">
                        <a:lnSpc>
                          <a:spcPct val="100000"/>
                        </a:lnSpc>
                        <a:spcBef>
                          <a:spcPts val="0"/>
                        </a:spcBef>
                        <a:spcAft>
                          <a:spcPts val="0"/>
                        </a:spcAft>
                        <a:buNone/>
                      </a:pPr>
                      <a:r>
                        <a:rPr lang="en-GB" sz="1100" b="0" i="0" u="none" strike="noStrike" noProof="0">
                          <a:solidFill>
                            <a:srgbClr val="000000"/>
                          </a:solidFill>
                          <a:latin typeface="Calibri"/>
                        </a:rPr>
                        <a:t>Content</a:t>
                      </a:r>
                      <a:endParaRPr lang="en-US"/>
                    </a:p>
                    <a:p>
                      <a:pPr lvl="0">
                        <a:buNone/>
                      </a:pPr>
                      <a:endParaRPr lang="en-GB" sz="1100">
                        <a:latin typeface="Calibri"/>
                      </a:endParaRPr>
                    </a:p>
                  </a:txBody>
                  <a:tcPr/>
                </a:tc>
                <a:tc>
                  <a:txBody>
                    <a:bodyPr/>
                    <a:lstStyle/>
                    <a:p>
                      <a:pPr lvl="0" algn="l">
                        <a:lnSpc>
                          <a:spcPct val="100000"/>
                        </a:lnSpc>
                        <a:spcBef>
                          <a:spcPts val="0"/>
                        </a:spcBef>
                        <a:spcAft>
                          <a:spcPts val="0"/>
                        </a:spcAft>
                        <a:buNone/>
                      </a:pPr>
                      <a:r>
                        <a:rPr lang="en-GB" sz="1100" b="0" i="0" u="none" strike="noStrike" noProof="0">
                          <a:solidFill>
                            <a:srgbClr val="000000"/>
                          </a:solidFill>
                          <a:latin typeface="Calibri"/>
                        </a:rPr>
                        <a:t>All ecologists</a:t>
                      </a:r>
                      <a:endParaRPr lang="en-US"/>
                    </a:p>
                    <a:p>
                      <a:pPr lvl="0">
                        <a:buNone/>
                      </a:pPr>
                      <a:endParaRPr lang="en-GB" sz="1100">
                        <a:latin typeface="Calibri"/>
                      </a:endParaRPr>
                    </a:p>
                  </a:txBody>
                  <a:tcPr/>
                </a:tc>
                <a:tc>
                  <a:txBody>
                    <a:bodyPr/>
                    <a:lstStyle/>
                    <a:p>
                      <a:pPr lvl="0" algn="l">
                        <a:lnSpc>
                          <a:spcPct val="100000"/>
                        </a:lnSpc>
                        <a:spcBef>
                          <a:spcPts val="0"/>
                        </a:spcBef>
                        <a:spcAft>
                          <a:spcPts val="0"/>
                        </a:spcAft>
                        <a:buNone/>
                      </a:pPr>
                      <a:r>
                        <a:rPr lang="en-GB" sz="1100" b="0" i="0" u="none" strike="noStrike" noProof="0">
                          <a:solidFill>
                            <a:srgbClr val="000000"/>
                          </a:solidFill>
                          <a:latin typeface="Calibri"/>
                        </a:rPr>
                        <a:t>1. view licences and applications</a:t>
                      </a:r>
                      <a:endParaRPr lang="en-US" sz="1100" b="0" i="0" u="none" strike="noStrike" noProof="0">
                        <a:solidFill>
                          <a:srgbClr val="000000"/>
                        </a:solidFill>
                        <a:latin typeface="Calibri"/>
                      </a:endParaRPr>
                    </a:p>
                    <a:p>
                      <a:pPr lvl="0" algn="ctr">
                        <a:buNone/>
                      </a:pPr>
                      <a:endParaRPr lang="en-US"/>
                    </a:p>
                  </a:txBody>
                  <a:tcPr/>
                </a:tc>
                <a:tc>
                  <a:txBody>
                    <a:bodyPr/>
                    <a:lstStyle/>
                    <a:p>
                      <a:pPr marL="171450" lvl="0" indent="-171450">
                        <a:buClr>
                          <a:srgbClr val="000000"/>
                        </a:buClr>
                        <a:buFont typeface="Arial,Sans-Serif"/>
                        <a:buChar char="•"/>
                      </a:pPr>
                      <a:r>
                        <a:rPr lang="en-GB" sz="1100" b="0" i="0" u="none" strike="noStrike" noProof="0">
                          <a:solidFill>
                            <a:srgbClr val="000000"/>
                          </a:solidFill>
                          <a:latin typeface="Calibri"/>
                        </a:rPr>
                        <a:t>Include specific reference to the licence (type and/or site it relates to)</a:t>
                      </a:r>
                      <a:endParaRPr lang="en-US" sz="1100" b="0" i="0" u="none" strike="noStrike" noProof="0">
                        <a:solidFill>
                          <a:srgbClr val="000000"/>
                        </a:solidFill>
                        <a:latin typeface="Calibri"/>
                      </a:endParaRPr>
                    </a:p>
                    <a:p>
                      <a:pPr marL="171450" lvl="0" indent="-171450">
                        <a:buFont typeface="Arial"/>
                        <a:buChar char="•"/>
                      </a:pPr>
                      <a:endParaRPr lang="en-GB" sz="1100">
                        <a:latin typeface="Calibri"/>
                      </a:endParaRPr>
                    </a:p>
                  </a:txBody>
                  <a:tcPr/>
                </a:tc>
                <a:extLst>
                  <a:ext uri="{0D108BD9-81ED-4DB2-BD59-A6C34878D82A}">
                    <a16:rowId xmlns:a16="http://schemas.microsoft.com/office/drawing/2014/main" val="2652752865"/>
                  </a:ext>
                </a:extLst>
              </a:tr>
            </a:tbl>
          </a:graphicData>
        </a:graphic>
      </p:graphicFrame>
    </p:spTree>
    <p:extLst>
      <p:ext uri="{BB962C8B-B14F-4D97-AF65-F5344CB8AC3E}">
        <p14:creationId xmlns:p14="http://schemas.microsoft.com/office/powerpoint/2010/main" val="26363604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3"/>
          <p:cNvSpPr>
            <a:spLocks noGrp="1"/>
          </p:cNvSpPr>
          <p:nvPr>
            <p:ph type="title"/>
          </p:nvPr>
        </p:nvSpPr>
        <p:spPr/>
        <p:txBody>
          <a:bodyPr/>
          <a:lstStyle/>
          <a:p>
            <a:pPr eaLnBrk="1" hangingPunct="1"/>
            <a:r>
              <a:rPr lang="en-GB" altLang="en-US">
                <a:solidFill>
                  <a:srgbClr val="00A33B"/>
                </a:solidFill>
                <a:latin typeface="Arial"/>
                <a:cs typeface="Arial"/>
              </a:rPr>
              <a:t>Low Impact</a:t>
            </a:r>
          </a:p>
        </p:txBody>
      </p:sp>
      <p:sp>
        <p:nvSpPr>
          <p:cNvPr id="16390" name="Slide Number Placeholder 2"/>
          <p:cNvSpPr>
            <a:spLocks noGrp="1"/>
          </p:cNvSpPr>
          <p:nvPr>
            <p:ph type="sldNum" sz="quarter" idx="1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72754FA-6BD1-43C6-9673-D4A572B8B71E}" type="slidenum">
              <a:rPr lang="en-GB" altLang="en-US" sz="1000"/>
              <a:pPr>
                <a:lnSpc>
                  <a:spcPct val="100000"/>
                </a:lnSpc>
                <a:spcBef>
                  <a:spcPct val="0"/>
                </a:spcBef>
                <a:buFontTx/>
                <a:buNone/>
              </a:pPr>
              <a:t>43</a:t>
            </a:fld>
            <a:endParaRPr lang="en-GB" altLang="en-US" sz="1000"/>
          </a:p>
        </p:txBody>
      </p:sp>
      <p:graphicFrame>
        <p:nvGraphicFramePr>
          <p:cNvPr id="6" name="Table 2">
            <a:extLst>
              <a:ext uri="{FF2B5EF4-FFF2-40B4-BE49-F238E27FC236}">
                <a16:creationId xmlns:a16="http://schemas.microsoft.com/office/drawing/2014/main" id="{79A8571F-C66C-686B-73FB-0616C32B11B4}"/>
              </a:ext>
            </a:extLst>
          </p:cNvPr>
          <p:cNvGraphicFramePr>
            <a:graphicFrameLocks noGrp="1"/>
          </p:cNvGraphicFramePr>
          <p:nvPr>
            <p:extLst>
              <p:ext uri="{D42A27DB-BD31-4B8C-83A1-F6EECF244321}">
                <p14:modId xmlns:p14="http://schemas.microsoft.com/office/powerpoint/2010/main" val="1259426080"/>
              </p:ext>
            </p:extLst>
          </p:nvPr>
        </p:nvGraphicFramePr>
        <p:xfrm>
          <a:off x="474798" y="955310"/>
          <a:ext cx="8228652" cy="3154680"/>
        </p:xfrm>
        <a:graphic>
          <a:graphicData uri="http://schemas.openxmlformats.org/drawingml/2006/table">
            <a:tbl>
              <a:tblPr firstRow="1" bandRow="1">
                <a:tableStyleId>{5C22544A-7EE6-4342-B048-85BDC9FD1C3A}</a:tableStyleId>
              </a:tblPr>
              <a:tblGrid>
                <a:gridCol w="1653933">
                  <a:extLst>
                    <a:ext uri="{9D8B030D-6E8A-4147-A177-3AD203B41FA5}">
                      <a16:colId xmlns:a16="http://schemas.microsoft.com/office/drawing/2014/main" val="1509330342"/>
                    </a:ext>
                  </a:extLst>
                </a:gridCol>
                <a:gridCol w="927132">
                  <a:extLst>
                    <a:ext uri="{9D8B030D-6E8A-4147-A177-3AD203B41FA5}">
                      <a16:colId xmlns:a16="http://schemas.microsoft.com/office/drawing/2014/main" val="3036123255"/>
                    </a:ext>
                  </a:extLst>
                </a:gridCol>
                <a:gridCol w="1006336">
                  <a:extLst>
                    <a:ext uri="{9D8B030D-6E8A-4147-A177-3AD203B41FA5}">
                      <a16:colId xmlns:a16="http://schemas.microsoft.com/office/drawing/2014/main" val="2099716730"/>
                    </a:ext>
                  </a:extLst>
                </a:gridCol>
                <a:gridCol w="1546774">
                  <a:extLst>
                    <a:ext uri="{9D8B030D-6E8A-4147-A177-3AD203B41FA5}">
                      <a16:colId xmlns:a16="http://schemas.microsoft.com/office/drawing/2014/main" val="4046111829"/>
                    </a:ext>
                  </a:extLst>
                </a:gridCol>
                <a:gridCol w="3094477">
                  <a:extLst>
                    <a:ext uri="{9D8B030D-6E8A-4147-A177-3AD203B41FA5}">
                      <a16:colId xmlns:a16="http://schemas.microsoft.com/office/drawing/2014/main" val="2408298264"/>
                    </a:ext>
                  </a:extLst>
                </a:gridCol>
              </a:tblGrid>
              <a:tr h="370840">
                <a:tc>
                  <a:txBody>
                    <a:bodyPr/>
                    <a:lstStyle/>
                    <a:p>
                      <a:pPr algn="ctr"/>
                      <a:r>
                        <a:rPr lang="en-GB" sz="1200">
                          <a:latin typeface="Arial"/>
                        </a:rPr>
                        <a:t>User problem</a:t>
                      </a:r>
                    </a:p>
                  </a:txBody>
                  <a:tcPr/>
                </a:tc>
                <a:tc>
                  <a:txBody>
                    <a:bodyPr/>
                    <a:lstStyle/>
                    <a:p>
                      <a:pPr lvl="0" algn="ctr">
                        <a:buNone/>
                      </a:pPr>
                      <a:r>
                        <a:rPr lang="en-GB" sz="1200">
                          <a:latin typeface="Arial"/>
                        </a:rPr>
                        <a:t>Problem type</a:t>
                      </a:r>
                    </a:p>
                  </a:txBody>
                  <a:tcPr/>
                </a:tc>
                <a:tc>
                  <a:txBody>
                    <a:bodyPr/>
                    <a:lstStyle/>
                    <a:p>
                      <a:pPr algn="ctr"/>
                      <a:r>
                        <a:rPr lang="en-GB" sz="1200">
                          <a:latin typeface="Arial"/>
                        </a:rPr>
                        <a:t>Who does it impact</a:t>
                      </a:r>
                    </a:p>
                  </a:txBody>
                  <a:tcPr/>
                </a:tc>
                <a:tc>
                  <a:txBody>
                    <a:bodyPr/>
                    <a:lstStyle/>
                    <a:p>
                      <a:pPr lvl="0" algn="ctr">
                        <a:buNone/>
                      </a:pPr>
                      <a:r>
                        <a:rPr lang="en-GB" sz="1200">
                          <a:latin typeface="Arial"/>
                        </a:rPr>
                        <a:t>Page(s) of journey</a:t>
                      </a:r>
                    </a:p>
                  </a:txBody>
                  <a:tcPr/>
                </a:tc>
                <a:tc>
                  <a:txBody>
                    <a:bodyPr/>
                    <a:lstStyle/>
                    <a:p>
                      <a:pPr algn="ctr"/>
                      <a:r>
                        <a:rPr lang="en-GB" sz="1200">
                          <a:latin typeface="Arial"/>
                        </a:rPr>
                        <a:t>Suggestion</a:t>
                      </a:r>
                    </a:p>
                  </a:txBody>
                  <a:tcPr/>
                </a:tc>
                <a:extLst>
                  <a:ext uri="{0D108BD9-81ED-4DB2-BD59-A6C34878D82A}">
                    <a16:rowId xmlns:a16="http://schemas.microsoft.com/office/drawing/2014/main" val="3769931058"/>
                  </a:ext>
                </a:extLst>
              </a:tr>
              <a:tr h="370839">
                <a:tc>
                  <a:txBody>
                    <a:bodyPr/>
                    <a:lstStyle/>
                    <a:p>
                      <a:pPr lvl="0" algn="l">
                        <a:lnSpc>
                          <a:spcPct val="100000"/>
                        </a:lnSpc>
                        <a:spcBef>
                          <a:spcPts val="0"/>
                        </a:spcBef>
                        <a:spcAft>
                          <a:spcPts val="0"/>
                        </a:spcAft>
                        <a:buNone/>
                      </a:pPr>
                      <a:r>
                        <a:rPr lang="en-GB" sz="1100" b="1" i="0" u="none" strike="noStrike" baseline="0" noProof="0">
                          <a:solidFill>
                            <a:srgbClr val="000000"/>
                          </a:solidFill>
                          <a:latin typeface="Calibri"/>
                        </a:rPr>
                        <a:t>It's not immediately clear who the named ecologist is, which requires effort by ecologists to discover</a:t>
                      </a:r>
                      <a:endParaRPr lang="en-GB" sz="1100" b="1" i="0" u="none" strike="noStrike" baseline="0" noProof="0">
                        <a:solidFill>
                          <a:schemeClr val="tx1">
                            <a:lumMod val="95000"/>
                            <a:lumOff val="5000"/>
                          </a:schemeClr>
                        </a:solidFill>
                        <a:latin typeface="Calibri"/>
                      </a:endParaRPr>
                    </a:p>
                  </a:txBody>
                  <a:tcPr/>
                </a:tc>
                <a:tc>
                  <a:txBody>
                    <a:bodyPr/>
                    <a:lstStyle/>
                    <a:p>
                      <a:pPr lvl="0" algn="l">
                        <a:lnSpc>
                          <a:spcPct val="100000"/>
                        </a:lnSpc>
                        <a:spcBef>
                          <a:spcPts val="0"/>
                        </a:spcBef>
                        <a:spcAft>
                          <a:spcPts val="0"/>
                        </a:spcAft>
                        <a:buNone/>
                      </a:pPr>
                      <a:r>
                        <a:rPr lang="en-GB" sz="1100" b="0" i="0" u="none" strike="noStrike" noProof="0">
                          <a:solidFill>
                            <a:srgbClr val="000000"/>
                          </a:solidFill>
                          <a:latin typeface="Calibri"/>
                        </a:rPr>
                        <a:t>Content / Interaction</a:t>
                      </a:r>
                      <a:endParaRPr lang="en-US"/>
                    </a:p>
                    <a:p>
                      <a:pPr lvl="0" algn="l">
                        <a:lnSpc>
                          <a:spcPct val="100000"/>
                        </a:lnSpc>
                        <a:spcBef>
                          <a:spcPts val="0"/>
                        </a:spcBef>
                        <a:spcAft>
                          <a:spcPts val="0"/>
                        </a:spcAft>
                        <a:buNone/>
                      </a:pPr>
                      <a:endParaRPr lang="en-GB" sz="1100" b="0" i="0" u="none" strike="noStrike" noProof="0">
                        <a:solidFill>
                          <a:srgbClr val="000000"/>
                        </a:solidFill>
                        <a:latin typeface="Calibri"/>
                      </a:endParaRPr>
                    </a:p>
                    <a:p>
                      <a:pPr lvl="0">
                        <a:buNone/>
                      </a:pPr>
                      <a:endParaRPr lang="en-GB" sz="1100">
                        <a:latin typeface="Calibri"/>
                      </a:endParaRPr>
                    </a:p>
                  </a:txBody>
                  <a:tcPr/>
                </a:tc>
                <a:tc>
                  <a:txBody>
                    <a:bodyPr/>
                    <a:lstStyle/>
                    <a:p>
                      <a:pPr lvl="0" algn="l">
                        <a:lnSpc>
                          <a:spcPct val="100000"/>
                        </a:lnSpc>
                        <a:spcBef>
                          <a:spcPts val="0"/>
                        </a:spcBef>
                        <a:spcAft>
                          <a:spcPts val="0"/>
                        </a:spcAft>
                        <a:buNone/>
                      </a:pPr>
                      <a:r>
                        <a:rPr lang="en-GB" sz="1100" b="0" i="0" u="none" strike="noStrike" noProof="0">
                          <a:solidFill>
                            <a:srgbClr val="000000"/>
                          </a:solidFill>
                          <a:latin typeface="Calibri"/>
                        </a:rPr>
                        <a:t>Ecologists working at larger organisations</a:t>
                      </a:r>
                      <a:endParaRPr lang="en-US"/>
                    </a:p>
                    <a:p>
                      <a:pPr lvl="0">
                        <a:buNone/>
                      </a:pPr>
                      <a:endParaRPr lang="en-GB" sz="1100">
                        <a:latin typeface="Calibri"/>
                      </a:endParaRPr>
                    </a:p>
                  </a:txBody>
                  <a:tcPr/>
                </a:tc>
                <a:tc>
                  <a:txBody>
                    <a:bodyPr/>
                    <a:lstStyle/>
                    <a:p>
                      <a:pPr lvl="0" algn="l">
                        <a:lnSpc>
                          <a:spcPct val="100000"/>
                        </a:lnSpc>
                        <a:spcBef>
                          <a:spcPts val="0"/>
                        </a:spcBef>
                        <a:spcAft>
                          <a:spcPts val="0"/>
                        </a:spcAft>
                        <a:buNone/>
                      </a:pPr>
                      <a:r>
                        <a:rPr lang="en-GB" sz="1100" b="0" i="0" u="none" strike="noStrike" noProof="0">
                          <a:solidFill>
                            <a:srgbClr val="000000"/>
                          </a:solidFill>
                          <a:latin typeface="Calibri"/>
                        </a:rPr>
                        <a:t>1. view licences and applications</a:t>
                      </a:r>
                      <a:endParaRPr lang="en-US" sz="1100" b="0" i="0" u="none" strike="noStrike" noProof="0">
                        <a:solidFill>
                          <a:srgbClr val="000000"/>
                        </a:solidFill>
                        <a:latin typeface="Calibri"/>
                      </a:endParaRPr>
                    </a:p>
                    <a:p>
                      <a:pPr lvl="0" algn="ctr">
                        <a:buNone/>
                      </a:pPr>
                      <a:endParaRPr lang="en-GB" sz="1100">
                        <a:latin typeface="Calibri"/>
                      </a:endParaRPr>
                    </a:p>
                  </a:txBody>
                  <a:tcPr/>
                </a:tc>
                <a:tc>
                  <a:txBody>
                    <a:bodyPr/>
                    <a:lstStyle/>
                    <a:p>
                      <a:pPr marL="171450" lvl="0" indent="-171450">
                        <a:buClr>
                          <a:srgbClr val="000000"/>
                        </a:buClr>
                        <a:buFont typeface="Arial,Sans-Serif"/>
                        <a:buChar char="•"/>
                      </a:pPr>
                      <a:r>
                        <a:rPr lang="en-GB" sz="1100" b="0" i="0" u="none" strike="noStrike" noProof="0">
                          <a:solidFill>
                            <a:srgbClr val="000000"/>
                          </a:solidFill>
                          <a:latin typeface="Calibri"/>
                        </a:rPr>
                        <a:t>Include a reference to the named ecologist</a:t>
                      </a:r>
                      <a:endParaRPr lang="en-US" sz="1100" b="0" i="0" u="none" strike="noStrike" noProof="0">
                        <a:solidFill>
                          <a:srgbClr val="000000"/>
                        </a:solidFill>
                        <a:latin typeface="Calibri"/>
                      </a:endParaRPr>
                    </a:p>
                    <a:p>
                      <a:pPr marL="0" lvl="0" indent="0">
                        <a:buNone/>
                      </a:pPr>
                      <a:endParaRPr lang="en-GB" sz="1100" b="0" i="0" u="none" strike="noStrike" noProof="0">
                        <a:solidFill>
                          <a:srgbClr val="000000"/>
                        </a:solidFill>
                        <a:latin typeface="Calibri"/>
                      </a:endParaRPr>
                    </a:p>
                    <a:p>
                      <a:pPr marL="171450" lvl="0" indent="-171450">
                        <a:buFont typeface="Arial"/>
                        <a:buChar char="•"/>
                      </a:pPr>
                      <a:endParaRPr lang="en-GB" sz="1100">
                        <a:latin typeface="Calibri"/>
                      </a:endParaRPr>
                    </a:p>
                  </a:txBody>
                  <a:tcPr/>
                </a:tc>
                <a:extLst>
                  <a:ext uri="{0D108BD9-81ED-4DB2-BD59-A6C34878D82A}">
                    <a16:rowId xmlns:a16="http://schemas.microsoft.com/office/drawing/2014/main" val="988068931"/>
                  </a:ext>
                </a:extLst>
              </a:tr>
              <a:tr h="370838">
                <a:tc>
                  <a:txBody>
                    <a:bodyPr/>
                    <a:lstStyle/>
                    <a:p>
                      <a:pPr lvl="0" algn="l">
                        <a:lnSpc>
                          <a:spcPct val="100000"/>
                        </a:lnSpc>
                        <a:spcBef>
                          <a:spcPts val="0"/>
                        </a:spcBef>
                        <a:spcAft>
                          <a:spcPts val="0"/>
                        </a:spcAft>
                        <a:buNone/>
                      </a:pPr>
                      <a:r>
                        <a:rPr lang="en-GB" sz="1100" b="1" i="0" u="none" strike="noStrike" baseline="0" noProof="0">
                          <a:solidFill>
                            <a:srgbClr val="000000"/>
                          </a:solidFill>
                          <a:latin typeface="Calibri"/>
                        </a:rPr>
                        <a:t>Ecologists' current way of working is to email NE and attach a report. We got an indication from this research that they may continue to do this, entering into fields "see attached report."</a:t>
                      </a:r>
                      <a:endParaRPr lang="en-US" b="1"/>
                    </a:p>
                  </a:txBody>
                  <a:tcPr/>
                </a:tc>
                <a:tc>
                  <a:txBody>
                    <a:bodyPr/>
                    <a:lstStyle/>
                    <a:p>
                      <a:pPr lvl="0" algn="l">
                        <a:lnSpc>
                          <a:spcPct val="100000"/>
                        </a:lnSpc>
                        <a:spcBef>
                          <a:spcPts val="0"/>
                        </a:spcBef>
                        <a:spcAft>
                          <a:spcPts val="0"/>
                        </a:spcAft>
                        <a:buNone/>
                      </a:pPr>
                      <a:r>
                        <a:rPr lang="en-GB" sz="1100" b="0" i="0" u="none" strike="noStrike" noProof="0">
                          <a:solidFill>
                            <a:srgbClr val="000000"/>
                          </a:solidFill>
                          <a:latin typeface="Calibri"/>
                        </a:rPr>
                        <a:t>Process / Interaction</a:t>
                      </a:r>
                      <a:endParaRPr lang="en-US"/>
                    </a:p>
                    <a:p>
                      <a:pPr lvl="0" algn="l">
                        <a:lnSpc>
                          <a:spcPct val="100000"/>
                        </a:lnSpc>
                        <a:spcBef>
                          <a:spcPts val="0"/>
                        </a:spcBef>
                        <a:spcAft>
                          <a:spcPts val="0"/>
                        </a:spcAft>
                        <a:buNone/>
                      </a:pPr>
                      <a:endParaRPr lang="en-GB" sz="1100" b="0" i="0" u="none" strike="noStrike" noProof="0">
                        <a:solidFill>
                          <a:srgbClr val="000000"/>
                        </a:solidFill>
                        <a:latin typeface="Calibri"/>
                      </a:endParaRPr>
                    </a:p>
                    <a:p>
                      <a:pPr lvl="0">
                        <a:buNone/>
                      </a:pPr>
                      <a:endParaRPr lang="en-GB" sz="1100">
                        <a:latin typeface="Calibri"/>
                      </a:endParaRPr>
                    </a:p>
                  </a:txBody>
                  <a:tcPr/>
                </a:tc>
                <a:tc>
                  <a:txBody>
                    <a:bodyPr/>
                    <a:lstStyle/>
                    <a:p>
                      <a:pPr lvl="0" algn="l">
                        <a:lnSpc>
                          <a:spcPct val="100000"/>
                        </a:lnSpc>
                        <a:spcBef>
                          <a:spcPts val="0"/>
                        </a:spcBef>
                        <a:spcAft>
                          <a:spcPts val="0"/>
                        </a:spcAft>
                        <a:buNone/>
                      </a:pPr>
                      <a:r>
                        <a:rPr lang="en-GB" sz="1100" b="0" i="0" u="none" strike="noStrike" noProof="0">
                          <a:solidFill>
                            <a:srgbClr val="000000"/>
                          </a:solidFill>
                          <a:latin typeface="Calibri"/>
                        </a:rPr>
                        <a:t>All ecologists</a:t>
                      </a:r>
                      <a:endParaRPr lang="en-US"/>
                    </a:p>
                    <a:p>
                      <a:pPr lvl="0">
                        <a:buNone/>
                      </a:pPr>
                      <a:endParaRPr lang="en-GB" sz="1100">
                        <a:latin typeface="Calibri"/>
                      </a:endParaRPr>
                    </a:p>
                  </a:txBody>
                  <a:tcPr/>
                </a:tc>
                <a:tc>
                  <a:txBody>
                    <a:bodyPr/>
                    <a:lstStyle/>
                    <a:p>
                      <a:pPr lvl="0" algn="l">
                        <a:lnSpc>
                          <a:spcPct val="100000"/>
                        </a:lnSpc>
                        <a:spcBef>
                          <a:spcPts val="0"/>
                        </a:spcBef>
                        <a:spcAft>
                          <a:spcPts val="0"/>
                        </a:spcAft>
                        <a:buNone/>
                      </a:pPr>
                      <a:r>
                        <a:rPr lang="en-GB" sz="1100" b="0" i="0" u="none" strike="noStrike" noProof="0">
                          <a:solidFill>
                            <a:srgbClr val="000000"/>
                          </a:solidFill>
                          <a:latin typeface="Calibri"/>
                        </a:rPr>
                        <a:t>1. did you obstruct sett entrances by blocking or proofing?</a:t>
                      </a:r>
                      <a:br>
                        <a:rPr lang="en-GB" sz="1100" b="0" i="0" u="none" strike="noStrike" noProof="0">
                          <a:solidFill>
                            <a:srgbClr val="000000"/>
                          </a:solidFill>
                          <a:latin typeface="Calibri"/>
                        </a:rPr>
                      </a:br>
                      <a:r>
                        <a:rPr lang="en-GB" sz="1100" b="0" i="0" u="none" strike="noStrike" noProof="0">
                          <a:solidFill>
                            <a:srgbClr val="000000"/>
                          </a:solidFill>
                          <a:latin typeface="Calibri"/>
                        </a:rPr>
                        <a:t>&amp;</a:t>
                      </a:r>
                      <a:endParaRPr lang="en-US" sz="1100" b="0" i="0" u="none" strike="noStrike" noProof="0">
                        <a:solidFill>
                          <a:srgbClr val="000000"/>
                        </a:solidFill>
                        <a:latin typeface="Calibri"/>
                      </a:endParaRPr>
                    </a:p>
                    <a:p>
                      <a:pPr lvl="0" algn="l">
                        <a:lnSpc>
                          <a:spcPct val="100000"/>
                        </a:lnSpc>
                        <a:spcBef>
                          <a:spcPts val="0"/>
                        </a:spcBef>
                        <a:spcAft>
                          <a:spcPts val="0"/>
                        </a:spcAft>
                        <a:buNone/>
                      </a:pPr>
                      <a:r>
                        <a:rPr lang="en-GB" sz="1100" b="0" i="0" u="none" strike="noStrike" noProof="0">
                          <a:solidFill>
                            <a:srgbClr val="000000"/>
                          </a:solidFill>
                          <a:latin typeface="Calibri"/>
                        </a:rPr>
                        <a:t>Potentially all pages where a text box appears.</a:t>
                      </a:r>
                      <a:endParaRPr lang="en-US"/>
                    </a:p>
                    <a:p>
                      <a:pPr lvl="0" algn="ctr">
                        <a:buNone/>
                      </a:pPr>
                      <a:endParaRPr lang="en-US"/>
                    </a:p>
                  </a:txBody>
                  <a:tcPr/>
                </a:tc>
                <a:tc>
                  <a:txBody>
                    <a:bodyPr/>
                    <a:lstStyle/>
                    <a:p>
                      <a:pPr marL="171450" lvl="0" indent="-171450" algn="l">
                        <a:lnSpc>
                          <a:spcPct val="100000"/>
                        </a:lnSpc>
                        <a:spcBef>
                          <a:spcPts val="0"/>
                        </a:spcBef>
                        <a:spcAft>
                          <a:spcPts val="0"/>
                        </a:spcAft>
                        <a:buClr>
                          <a:srgbClr val="000000"/>
                        </a:buClr>
                        <a:buFont typeface="Arial"/>
                        <a:buChar char="•"/>
                      </a:pPr>
                      <a:r>
                        <a:rPr lang="en-GB" sz="1100" b="0" i="0" u="none" strike="noStrike" noProof="0">
                          <a:solidFill>
                            <a:srgbClr val="000000"/>
                          </a:solidFill>
                          <a:latin typeface="Calibri"/>
                        </a:rPr>
                        <a:t>Decide whether we are okay with users to do this</a:t>
                      </a:r>
                      <a:endParaRPr lang="en-US" sz="1100" b="0" i="0" u="none" strike="noStrike" noProof="0">
                        <a:solidFill>
                          <a:srgbClr val="000000"/>
                        </a:solidFill>
                        <a:latin typeface="Calibri"/>
                      </a:endParaRPr>
                    </a:p>
                    <a:p>
                      <a:pPr marL="171450" lvl="0" indent="-171450" algn="l">
                        <a:lnSpc>
                          <a:spcPct val="100000"/>
                        </a:lnSpc>
                        <a:spcBef>
                          <a:spcPts val="0"/>
                        </a:spcBef>
                        <a:spcAft>
                          <a:spcPts val="0"/>
                        </a:spcAft>
                        <a:buClr>
                          <a:srgbClr val="000000"/>
                        </a:buClr>
                        <a:buFont typeface="Arial"/>
                        <a:buChar char="•"/>
                      </a:pPr>
                      <a:r>
                        <a:rPr lang="en-GB" sz="1100" b="0" i="0" u="none" strike="noStrike" noProof="0">
                          <a:solidFill>
                            <a:srgbClr val="000000"/>
                          </a:solidFill>
                          <a:latin typeface="Calibri"/>
                        </a:rPr>
                        <a:t>Analyse and evaluate the applications being received through private beta pilot, assessing for quality</a:t>
                      </a:r>
                      <a:endParaRPr lang="en-US" sz="1100" b="0" i="0" u="none" strike="noStrike" noProof="0">
                        <a:solidFill>
                          <a:srgbClr val="000000"/>
                        </a:solidFill>
                        <a:latin typeface="Calibri"/>
                      </a:endParaRPr>
                    </a:p>
                    <a:p>
                      <a:pPr marL="171450" lvl="0" indent="-171450" algn="l">
                        <a:lnSpc>
                          <a:spcPct val="100000"/>
                        </a:lnSpc>
                        <a:spcBef>
                          <a:spcPts val="0"/>
                        </a:spcBef>
                        <a:spcAft>
                          <a:spcPts val="0"/>
                        </a:spcAft>
                        <a:buClr>
                          <a:srgbClr val="000000"/>
                        </a:buClr>
                        <a:buFont typeface="Arial"/>
                        <a:buChar char="•"/>
                      </a:pPr>
                      <a:r>
                        <a:rPr lang="en-GB" sz="1100" b="0" i="0" u="none" strike="noStrike" noProof="0">
                          <a:solidFill>
                            <a:srgbClr val="000000"/>
                          </a:solidFill>
                          <a:latin typeface="Calibri"/>
                        </a:rPr>
                        <a:t>Research with assessors to understand their experiences of receiving applications through the beta pilot</a:t>
                      </a:r>
                      <a:endParaRPr lang="en-US" sz="1100" b="0" i="0" u="none" strike="noStrike" noProof="0">
                        <a:solidFill>
                          <a:srgbClr val="000000"/>
                        </a:solidFill>
                        <a:latin typeface="Calibri"/>
                      </a:endParaRPr>
                    </a:p>
                    <a:p>
                      <a:pPr marL="0" lvl="0" indent="0">
                        <a:buNone/>
                      </a:pPr>
                      <a:endParaRPr lang="en-GB" sz="1100" b="0" i="0" u="none" strike="noStrike" noProof="0">
                        <a:solidFill>
                          <a:srgbClr val="000000"/>
                        </a:solidFill>
                        <a:latin typeface="Calibri"/>
                      </a:endParaRPr>
                    </a:p>
                    <a:p>
                      <a:pPr marL="171450" lvl="0" indent="-171450">
                        <a:buFont typeface="Arial"/>
                        <a:buChar char="•"/>
                      </a:pPr>
                      <a:endParaRPr lang="en-GB" sz="1100">
                        <a:latin typeface="Calibri"/>
                      </a:endParaRPr>
                    </a:p>
                  </a:txBody>
                  <a:tcPr/>
                </a:tc>
                <a:extLst>
                  <a:ext uri="{0D108BD9-81ED-4DB2-BD59-A6C34878D82A}">
                    <a16:rowId xmlns:a16="http://schemas.microsoft.com/office/drawing/2014/main" val="2652752865"/>
                  </a:ext>
                </a:extLst>
              </a:tr>
            </a:tbl>
          </a:graphicData>
        </a:graphic>
      </p:graphicFrame>
    </p:spTree>
    <p:extLst>
      <p:ext uri="{BB962C8B-B14F-4D97-AF65-F5344CB8AC3E}">
        <p14:creationId xmlns:p14="http://schemas.microsoft.com/office/powerpoint/2010/main" val="2048917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3"/>
          <p:cNvSpPr>
            <a:spLocks noGrp="1"/>
          </p:cNvSpPr>
          <p:nvPr>
            <p:ph type="title"/>
          </p:nvPr>
        </p:nvSpPr>
        <p:spPr/>
        <p:txBody>
          <a:bodyPr/>
          <a:lstStyle/>
          <a:p>
            <a:pPr eaLnBrk="1" hangingPunct="1"/>
            <a:r>
              <a:rPr lang="en-GB" altLang="en-US">
                <a:solidFill>
                  <a:srgbClr val="00A33B"/>
                </a:solidFill>
                <a:latin typeface="Arial"/>
                <a:cs typeface="Arial"/>
              </a:rPr>
              <a:t>Low Impact</a:t>
            </a:r>
          </a:p>
        </p:txBody>
      </p:sp>
      <p:sp>
        <p:nvSpPr>
          <p:cNvPr id="16390" name="Slide Number Placeholder 2"/>
          <p:cNvSpPr>
            <a:spLocks noGrp="1"/>
          </p:cNvSpPr>
          <p:nvPr>
            <p:ph type="sldNum" sz="quarter" idx="1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72754FA-6BD1-43C6-9673-D4A572B8B71E}" type="slidenum">
              <a:rPr lang="en-GB" altLang="en-US" sz="1000"/>
              <a:pPr>
                <a:lnSpc>
                  <a:spcPct val="100000"/>
                </a:lnSpc>
                <a:spcBef>
                  <a:spcPct val="0"/>
                </a:spcBef>
                <a:buFontTx/>
                <a:buNone/>
              </a:pPr>
              <a:t>44</a:t>
            </a:fld>
            <a:endParaRPr lang="en-GB" altLang="en-US" sz="1000"/>
          </a:p>
        </p:txBody>
      </p:sp>
      <p:graphicFrame>
        <p:nvGraphicFramePr>
          <p:cNvPr id="6" name="Table 2">
            <a:extLst>
              <a:ext uri="{FF2B5EF4-FFF2-40B4-BE49-F238E27FC236}">
                <a16:creationId xmlns:a16="http://schemas.microsoft.com/office/drawing/2014/main" id="{79A8571F-C66C-686B-73FB-0616C32B11B4}"/>
              </a:ext>
            </a:extLst>
          </p:cNvPr>
          <p:cNvGraphicFramePr>
            <a:graphicFrameLocks noGrp="1"/>
          </p:cNvGraphicFramePr>
          <p:nvPr>
            <p:extLst>
              <p:ext uri="{D42A27DB-BD31-4B8C-83A1-F6EECF244321}">
                <p14:modId xmlns:p14="http://schemas.microsoft.com/office/powerpoint/2010/main" val="3762314070"/>
              </p:ext>
            </p:extLst>
          </p:nvPr>
        </p:nvGraphicFramePr>
        <p:xfrm>
          <a:off x="474798" y="955310"/>
          <a:ext cx="8228652" cy="2819400"/>
        </p:xfrm>
        <a:graphic>
          <a:graphicData uri="http://schemas.openxmlformats.org/drawingml/2006/table">
            <a:tbl>
              <a:tblPr firstRow="1" bandRow="1">
                <a:tableStyleId>{5C22544A-7EE6-4342-B048-85BDC9FD1C3A}</a:tableStyleId>
              </a:tblPr>
              <a:tblGrid>
                <a:gridCol w="1653933">
                  <a:extLst>
                    <a:ext uri="{9D8B030D-6E8A-4147-A177-3AD203B41FA5}">
                      <a16:colId xmlns:a16="http://schemas.microsoft.com/office/drawing/2014/main" val="1509330342"/>
                    </a:ext>
                  </a:extLst>
                </a:gridCol>
                <a:gridCol w="927132">
                  <a:extLst>
                    <a:ext uri="{9D8B030D-6E8A-4147-A177-3AD203B41FA5}">
                      <a16:colId xmlns:a16="http://schemas.microsoft.com/office/drawing/2014/main" val="3036123255"/>
                    </a:ext>
                  </a:extLst>
                </a:gridCol>
                <a:gridCol w="1006336">
                  <a:extLst>
                    <a:ext uri="{9D8B030D-6E8A-4147-A177-3AD203B41FA5}">
                      <a16:colId xmlns:a16="http://schemas.microsoft.com/office/drawing/2014/main" val="2099716730"/>
                    </a:ext>
                  </a:extLst>
                </a:gridCol>
                <a:gridCol w="1546774">
                  <a:extLst>
                    <a:ext uri="{9D8B030D-6E8A-4147-A177-3AD203B41FA5}">
                      <a16:colId xmlns:a16="http://schemas.microsoft.com/office/drawing/2014/main" val="4046111829"/>
                    </a:ext>
                  </a:extLst>
                </a:gridCol>
                <a:gridCol w="3094477">
                  <a:extLst>
                    <a:ext uri="{9D8B030D-6E8A-4147-A177-3AD203B41FA5}">
                      <a16:colId xmlns:a16="http://schemas.microsoft.com/office/drawing/2014/main" val="2408298264"/>
                    </a:ext>
                  </a:extLst>
                </a:gridCol>
              </a:tblGrid>
              <a:tr h="370840">
                <a:tc>
                  <a:txBody>
                    <a:bodyPr/>
                    <a:lstStyle/>
                    <a:p>
                      <a:pPr algn="ctr"/>
                      <a:r>
                        <a:rPr lang="en-GB" sz="1200" dirty="0">
                          <a:latin typeface="Arial"/>
                        </a:rPr>
                        <a:t>User problem</a:t>
                      </a:r>
                    </a:p>
                  </a:txBody>
                  <a:tcPr/>
                </a:tc>
                <a:tc>
                  <a:txBody>
                    <a:bodyPr/>
                    <a:lstStyle/>
                    <a:p>
                      <a:pPr lvl="0" algn="ctr">
                        <a:buNone/>
                      </a:pPr>
                      <a:r>
                        <a:rPr lang="en-GB" sz="1200" dirty="0">
                          <a:latin typeface="Arial"/>
                        </a:rPr>
                        <a:t>Problem type</a:t>
                      </a:r>
                    </a:p>
                  </a:txBody>
                  <a:tcPr/>
                </a:tc>
                <a:tc>
                  <a:txBody>
                    <a:bodyPr/>
                    <a:lstStyle/>
                    <a:p>
                      <a:pPr algn="ctr"/>
                      <a:r>
                        <a:rPr lang="en-GB" sz="1200" dirty="0">
                          <a:latin typeface="Arial"/>
                        </a:rPr>
                        <a:t>Who does it impact</a:t>
                      </a:r>
                    </a:p>
                  </a:txBody>
                  <a:tcPr/>
                </a:tc>
                <a:tc>
                  <a:txBody>
                    <a:bodyPr/>
                    <a:lstStyle/>
                    <a:p>
                      <a:pPr lvl="0" algn="ctr">
                        <a:buNone/>
                      </a:pPr>
                      <a:r>
                        <a:rPr lang="en-GB" sz="1200" dirty="0">
                          <a:latin typeface="Arial"/>
                        </a:rPr>
                        <a:t>Page(s) of journey</a:t>
                      </a:r>
                    </a:p>
                  </a:txBody>
                  <a:tcPr/>
                </a:tc>
                <a:tc>
                  <a:txBody>
                    <a:bodyPr/>
                    <a:lstStyle/>
                    <a:p>
                      <a:pPr algn="ctr"/>
                      <a:r>
                        <a:rPr lang="en-GB" sz="1200" dirty="0">
                          <a:latin typeface="Arial"/>
                        </a:rPr>
                        <a:t>Suggestion</a:t>
                      </a:r>
                    </a:p>
                  </a:txBody>
                  <a:tcPr/>
                </a:tc>
                <a:extLst>
                  <a:ext uri="{0D108BD9-81ED-4DB2-BD59-A6C34878D82A}">
                    <a16:rowId xmlns:a16="http://schemas.microsoft.com/office/drawing/2014/main" val="3769931058"/>
                  </a:ext>
                </a:extLst>
              </a:tr>
              <a:tr h="370839">
                <a:tc>
                  <a:txBody>
                    <a:bodyPr/>
                    <a:lstStyle/>
                    <a:p>
                      <a:pPr lvl="0" algn="l">
                        <a:lnSpc>
                          <a:spcPct val="100000"/>
                        </a:lnSpc>
                        <a:spcBef>
                          <a:spcPts val="0"/>
                        </a:spcBef>
                        <a:spcAft>
                          <a:spcPts val="0"/>
                        </a:spcAft>
                        <a:buNone/>
                      </a:pPr>
                      <a:r>
                        <a:rPr lang="en-GB" sz="1100" b="1" i="0" u="none" strike="noStrike" baseline="0" noProof="0" dirty="0">
                          <a:solidFill>
                            <a:srgbClr val="000000"/>
                          </a:solidFill>
                        </a:rPr>
                        <a:t>Ecologists weren't clear whether the questions related to licenced actions or more general ones.</a:t>
                      </a:r>
                      <a:endParaRPr lang="en-US" b="1"/>
                    </a:p>
                  </a:txBody>
                  <a:tcPr/>
                </a:tc>
                <a:tc>
                  <a:txBody>
                    <a:bodyPr/>
                    <a:lstStyle/>
                    <a:p>
                      <a:pPr lvl="0" algn="l">
                        <a:lnSpc>
                          <a:spcPct val="100000"/>
                        </a:lnSpc>
                        <a:spcBef>
                          <a:spcPts val="0"/>
                        </a:spcBef>
                        <a:spcAft>
                          <a:spcPts val="0"/>
                        </a:spcAft>
                        <a:buNone/>
                      </a:pPr>
                      <a:r>
                        <a:rPr lang="en-GB" sz="1100" b="0" i="0" u="none" strike="noStrike" noProof="0" dirty="0">
                          <a:solidFill>
                            <a:srgbClr val="000000"/>
                          </a:solidFill>
                          <a:latin typeface="Calibri"/>
                        </a:rPr>
                        <a:t>Content / Interaction</a:t>
                      </a:r>
                      <a:endParaRPr lang="en-US" dirty="0"/>
                    </a:p>
                    <a:p>
                      <a:pPr lvl="0" algn="l">
                        <a:lnSpc>
                          <a:spcPct val="100000"/>
                        </a:lnSpc>
                        <a:spcBef>
                          <a:spcPts val="0"/>
                        </a:spcBef>
                        <a:spcAft>
                          <a:spcPts val="0"/>
                        </a:spcAft>
                        <a:buNone/>
                      </a:pPr>
                      <a:endParaRPr lang="en-GB" sz="1100" b="0" i="0" u="none" strike="noStrike" noProof="0">
                        <a:solidFill>
                          <a:srgbClr val="000000"/>
                        </a:solidFill>
                        <a:latin typeface="Calibri"/>
                      </a:endParaRPr>
                    </a:p>
                    <a:p>
                      <a:pPr lvl="0">
                        <a:buNone/>
                      </a:pPr>
                      <a:endParaRPr lang="en-GB" sz="1100">
                        <a:latin typeface="Calibri"/>
                      </a:endParaRPr>
                    </a:p>
                  </a:txBody>
                  <a:tcPr/>
                </a:tc>
                <a:tc>
                  <a:txBody>
                    <a:bodyPr/>
                    <a:lstStyle/>
                    <a:p>
                      <a:pPr lvl="0" algn="l">
                        <a:lnSpc>
                          <a:spcPct val="100000"/>
                        </a:lnSpc>
                        <a:spcBef>
                          <a:spcPts val="0"/>
                        </a:spcBef>
                        <a:spcAft>
                          <a:spcPts val="0"/>
                        </a:spcAft>
                        <a:buNone/>
                      </a:pPr>
                      <a:r>
                        <a:rPr lang="en-GB" sz="1100" b="0" i="0" u="none" strike="noStrike" noProof="0" dirty="0">
                          <a:solidFill>
                            <a:srgbClr val="000000"/>
                          </a:solidFill>
                          <a:latin typeface="Calibri"/>
                        </a:rPr>
                        <a:t>All ecologists</a:t>
                      </a:r>
                      <a:endParaRPr lang="en-US" dirty="0"/>
                    </a:p>
                    <a:p>
                      <a:pPr lvl="0">
                        <a:buNone/>
                      </a:pPr>
                      <a:endParaRPr lang="en-GB" sz="1100">
                        <a:latin typeface="Calibri"/>
                      </a:endParaRPr>
                    </a:p>
                  </a:txBody>
                  <a:tcPr/>
                </a:tc>
                <a:tc>
                  <a:txBody>
                    <a:bodyPr/>
                    <a:lstStyle/>
                    <a:p>
                      <a:pPr lvl="0" algn="l">
                        <a:lnSpc>
                          <a:spcPct val="100000"/>
                        </a:lnSpc>
                        <a:spcBef>
                          <a:spcPts val="0"/>
                        </a:spcBef>
                        <a:spcAft>
                          <a:spcPts val="0"/>
                        </a:spcAft>
                        <a:buNone/>
                      </a:pPr>
                      <a:r>
                        <a:rPr lang="en-GB" sz="1100" b="0" i="0" u="none" strike="noStrike" noProof="0" dirty="0">
                          <a:solidFill>
                            <a:srgbClr val="000000"/>
                          </a:solidFill>
                          <a:latin typeface="Calibri"/>
                        </a:rPr>
                        <a:t>Potentially all pages.</a:t>
                      </a:r>
                      <a:endParaRPr lang="en-US" dirty="0"/>
                    </a:p>
                    <a:p>
                      <a:pPr lvl="0" algn="ctr">
                        <a:buNone/>
                      </a:pPr>
                      <a:endParaRPr lang="en-GB" sz="1100">
                        <a:latin typeface="Calibri"/>
                      </a:endParaRPr>
                    </a:p>
                  </a:txBody>
                  <a:tcPr/>
                </a:tc>
                <a:tc>
                  <a:txBody>
                    <a:bodyPr/>
                    <a:lstStyle/>
                    <a:p>
                      <a:pPr marL="171450" lvl="0" indent="-171450">
                        <a:buClr>
                          <a:srgbClr val="000000"/>
                        </a:buClr>
                        <a:buFont typeface="Arial,Sans-Serif"/>
                        <a:buChar char="•"/>
                      </a:pPr>
                      <a:r>
                        <a:rPr lang="en-GB" sz="1100" b="0" i="0" u="none" strike="noStrike" noProof="0" dirty="0">
                          <a:solidFill>
                            <a:srgbClr val="000000"/>
                          </a:solidFill>
                          <a:latin typeface="Calibri"/>
                        </a:rPr>
                        <a:t>This may be solved with a working example, rather than interactive prototype.</a:t>
                      </a:r>
                      <a:endParaRPr lang="en-US" sz="1100" b="0" i="0" u="none" strike="noStrike" noProof="0" dirty="0">
                        <a:solidFill>
                          <a:srgbClr val="000000"/>
                        </a:solidFill>
                        <a:latin typeface="Calibri"/>
                      </a:endParaRPr>
                    </a:p>
                    <a:p>
                      <a:pPr marL="0" lvl="0" indent="0">
                        <a:buNone/>
                      </a:pPr>
                      <a:endParaRPr lang="en-GB" sz="1100" b="0" i="0" u="none" strike="noStrike" noProof="0">
                        <a:solidFill>
                          <a:srgbClr val="000000"/>
                        </a:solidFill>
                        <a:latin typeface="Calibri"/>
                      </a:endParaRPr>
                    </a:p>
                    <a:p>
                      <a:pPr marL="171450" lvl="0" indent="-171450">
                        <a:buFont typeface="Arial"/>
                        <a:buChar char="•"/>
                      </a:pPr>
                      <a:endParaRPr lang="en-GB" sz="1100">
                        <a:latin typeface="Calibri"/>
                      </a:endParaRPr>
                    </a:p>
                  </a:txBody>
                  <a:tcPr/>
                </a:tc>
                <a:extLst>
                  <a:ext uri="{0D108BD9-81ED-4DB2-BD59-A6C34878D82A}">
                    <a16:rowId xmlns:a16="http://schemas.microsoft.com/office/drawing/2014/main" val="988068931"/>
                  </a:ext>
                </a:extLst>
              </a:tr>
              <a:tr h="370838">
                <a:tc>
                  <a:txBody>
                    <a:bodyPr/>
                    <a:lstStyle/>
                    <a:p>
                      <a:pPr lvl="0" algn="l">
                        <a:lnSpc>
                          <a:spcPct val="100000"/>
                        </a:lnSpc>
                        <a:spcBef>
                          <a:spcPts val="0"/>
                        </a:spcBef>
                        <a:spcAft>
                          <a:spcPts val="0"/>
                        </a:spcAft>
                        <a:buNone/>
                      </a:pPr>
                      <a:r>
                        <a:rPr lang="en-GB" sz="1100" b="1" i="0" u="none" strike="noStrike" baseline="0" noProof="0" dirty="0">
                          <a:solidFill>
                            <a:srgbClr val="000000"/>
                          </a:solidFill>
                        </a:rPr>
                        <a:t>Ecologists were unsure if certain types of evidence was or was not required when hint text suggested they could upload information. They were not sure if it was optional or required.</a:t>
                      </a:r>
                      <a:endParaRPr lang="en-US" dirty="0"/>
                    </a:p>
                  </a:txBody>
                  <a:tcPr/>
                </a:tc>
                <a:tc>
                  <a:txBody>
                    <a:bodyPr/>
                    <a:lstStyle/>
                    <a:p>
                      <a:pPr lvl="0" algn="l">
                        <a:lnSpc>
                          <a:spcPct val="100000"/>
                        </a:lnSpc>
                        <a:spcBef>
                          <a:spcPts val="0"/>
                        </a:spcBef>
                        <a:spcAft>
                          <a:spcPts val="0"/>
                        </a:spcAft>
                        <a:buNone/>
                      </a:pPr>
                      <a:r>
                        <a:rPr lang="en-GB" sz="1100" b="0" i="0" u="none" strike="noStrike" noProof="0" dirty="0">
                          <a:solidFill>
                            <a:srgbClr val="000000"/>
                          </a:solidFill>
                          <a:latin typeface="Calibri"/>
                        </a:rPr>
                        <a:t>Process / Content</a:t>
                      </a:r>
                      <a:endParaRPr lang="en-US" dirty="0"/>
                    </a:p>
                    <a:p>
                      <a:pPr lvl="0" algn="l">
                        <a:lnSpc>
                          <a:spcPct val="100000"/>
                        </a:lnSpc>
                        <a:spcBef>
                          <a:spcPts val="0"/>
                        </a:spcBef>
                        <a:spcAft>
                          <a:spcPts val="0"/>
                        </a:spcAft>
                        <a:buNone/>
                      </a:pPr>
                      <a:endParaRPr lang="en-GB" sz="1100" b="0" i="0" u="none" strike="noStrike" noProof="0">
                        <a:solidFill>
                          <a:srgbClr val="000000"/>
                        </a:solidFill>
                        <a:latin typeface="Calibri"/>
                      </a:endParaRPr>
                    </a:p>
                    <a:p>
                      <a:pPr lvl="0">
                        <a:buNone/>
                      </a:pPr>
                      <a:endParaRPr lang="en-GB" sz="1100">
                        <a:latin typeface="Calibri"/>
                      </a:endParaRPr>
                    </a:p>
                  </a:txBody>
                  <a:tcPr/>
                </a:tc>
                <a:tc>
                  <a:txBody>
                    <a:bodyPr/>
                    <a:lstStyle/>
                    <a:p>
                      <a:pPr lvl="0" algn="l">
                        <a:lnSpc>
                          <a:spcPct val="100000"/>
                        </a:lnSpc>
                        <a:spcBef>
                          <a:spcPts val="0"/>
                        </a:spcBef>
                        <a:spcAft>
                          <a:spcPts val="0"/>
                        </a:spcAft>
                        <a:buNone/>
                      </a:pPr>
                      <a:r>
                        <a:rPr lang="en-GB" sz="1100" b="0" i="0" u="none" strike="noStrike" noProof="0" dirty="0">
                          <a:solidFill>
                            <a:srgbClr val="000000"/>
                          </a:solidFill>
                          <a:latin typeface="Calibri"/>
                        </a:rPr>
                        <a:t>All ecologists</a:t>
                      </a:r>
                      <a:endParaRPr lang="en-US" dirty="0"/>
                    </a:p>
                    <a:p>
                      <a:pPr lvl="0">
                        <a:buNone/>
                      </a:pPr>
                      <a:endParaRPr lang="en-GB" sz="1100">
                        <a:latin typeface="Calibri"/>
                      </a:endParaRPr>
                    </a:p>
                  </a:txBody>
                  <a:tcPr/>
                </a:tc>
                <a:tc>
                  <a:txBody>
                    <a:bodyPr/>
                    <a:lstStyle/>
                    <a:p>
                      <a:pPr lvl="0" algn="l">
                        <a:lnSpc>
                          <a:spcPct val="100000"/>
                        </a:lnSpc>
                        <a:spcBef>
                          <a:spcPts val="0"/>
                        </a:spcBef>
                        <a:spcAft>
                          <a:spcPts val="0"/>
                        </a:spcAft>
                        <a:buNone/>
                      </a:pPr>
                      <a:r>
                        <a:rPr lang="en-GB" sz="1100" b="0" i="0" u="none" strike="noStrike" noProof="0" dirty="0">
                          <a:solidFill>
                            <a:srgbClr val="000000"/>
                          </a:solidFill>
                          <a:latin typeface="Calibri"/>
                        </a:rPr>
                        <a:t>Any page where there was a free text box, but especially where the hint text explained they could upload information.</a:t>
                      </a:r>
                      <a:endParaRPr lang="en-US" dirty="0"/>
                    </a:p>
                    <a:p>
                      <a:pPr lvl="0" algn="ctr">
                        <a:buNone/>
                      </a:pPr>
                      <a:endParaRPr lang="en-US"/>
                    </a:p>
                  </a:txBody>
                  <a:tcPr/>
                </a:tc>
                <a:tc>
                  <a:txBody>
                    <a:bodyPr/>
                    <a:lstStyle/>
                    <a:p>
                      <a:pPr marL="171450" lvl="0" indent="-171450" algn="l">
                        <a:lnSpc>
                          <a:spcPct val="100000"/>
                        </a:lnSpc>
                        <a:spcBef>
                          <a:spcPts val="0"/>
                        </a:spcBef>
                        <a:spcAft>
                          <a:spcPts val="0"/>
                        </a:spcAft>
                        <a:buClr>
                          <a:srgbClr val="000000"/>
                        </a:buClr>
                        <a:buFont typeface="Arial"/>
                        <a:buChar char="•"/>
                      </a:pPr>
                      <a:r>
                        <a:rPr lang="en-GB" sz="1100" b="0" i="0" u="none" strike="noStrike" noProof="0" dirty="0">
                          <a:solidFill>
                            <a:srgbClr val="000000"/>
                          </a:solidFill>
                          <a:latin typeface="Calibri"/>
                        </a:rPr>
                        <a:t>Make it clear to users what information they need to provide that is optional and what is required.</a:t>
                      </a:r>
                      <a:endParaRPr lang="en-US" sz="1100" b="0" i="0" u="none" strike="noStrike" noProof="0" dirty="0">
                        <a:solidFill>
                          <a:srgbClr val="000000"/>
                        </a:solidFill>
                        <a:latin typeface="Calibri"/>
                      </a:endParaRPr>
                    </a:p>
                  </a:txBody>
                  <a:tcPr/>
                </a:tc>
                <a:extLst>
                  <a:ext uri="{0D108BD9-81ED-4DB2-BD59-A6C34878D82A}">
                    <a16:rowId xmlns:a16="http://schemas.microsoft.com/office/drawing/2014/main" val="2652752865"/>
                  </a:ext>
                </a:extLst>
              </a:tr>
            </a:tbl>
          </a:graphicData>
        </a:graphic>
      </p:graphicFrame>
    </p:spTree>
    <p:extLst>
      <p:ext uri="{BB962C8B-B14F-4D97-AF65-F5344CB8AC3E}">
        <p14:creationId xmlns:p14="http://schemas.microsoft.com/office/powerpoint/2010/main" val="4142664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3"/>
          <p:cNvSpPr>
            <a:spLocks noGrp="1"/>
          </p:cNvSpPr>
          <p:nvPr>
            <p:ph type="title"/>
          </p:nvPr>
        </p:nvSpPr>
        <p:spPr/>
        <p:txBody>
          <a:bodyPr/>
          <a:lstStyle/>
          <a:p>
            <a:pPr eaLnBrk="1" hangingPunct="1"/>
            <a:r>
              <a:rPr lang="en-GB" altLang="en-US">
                <a:solidFill>
                  <a:srgbClr val="00A33B"/>
                </a:solidFill>
                <a:latin typeface="Arial"/>
                <a:cs typeface="Arial"/>
              </a:rPr>
              <a:t>Low Impact</a:t>
            </a:r>
          </a:p>
        </p:txBody>
      </p:sp>
      <p:sp>
        <p:nvSpPr>
          <p:cNvPr id="16390" name="Slide Number Placeholder 2"/>
          <p:cNvSpPr>
            <a:spLocks noGrp="1"/>
          </p:cNvSpPr>
          <p:nvPr>
            <p:ph type="sldNum" sz="quarter" idx="1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72754FA-6BD1-43C6-9673-D4A572B8B71E}" type="slidenum">
              <a:rPr lang="en-GB" altLang="en-US" sz="1000"/>
              <a:pPr>
                <a:lnSpc>
                  <a:spcPct val="100000"/>
                </a:lnSpc>
                <a:spcBef>
                  <a:spcPct val="0"/>
                </a:spcBef>
                <a:buFontTx/>
                <a:buNone/>
              </a:pPr>
              <a:t>45</a:t>
            </a:fld>
            <a:endParaRPr lang="en-GB" altLang="en-US" sz="1000"/>
          </a:p>
        </p:txBody>
      </p:sp>
      <p:graphicFrame>
        <p:nvGraphicFramePr>
          <p:cNvPr id="6" name="Table 2">
            <a:extLst>
              <a:ext uri="{FF2B5EF4-FFF2-40B4-BE49-F238E27FC236}">
                <a16:creationId xmlns:a16="http://schemas.microsoft.com/office/drawing/2014/main" id="{79A8571F-C66C-686B-73FB-0616C32B11B4}"/>
              </a:ext>
            </a:extLst>
          </p:cNvPr>
          <p:cNvGraphicFramePr>
            <a:graphicFrameLocks noGrp="1"/>
          </p:cNvGraphicFramePr>
          <p:nvPr>
            <p:extLst>
              <p:ext uri="{D42A27DB-BD31-4B8C-83A1-F6EECF244321}">
                <p14:modId xmlns:p14="http://schemas.microsoft.com/office/powerpoint/2010/main" val="2473999427"/>
              </p:ext>
            </p:extLst>
          </p:nvPr>
        </p:nvGraphicFramePr>
        <p:xfrm>
          <a:off x="474798" y="955310"/>
          <a:ext cx="8228652" cy="2316480"/>
        </p:xfrm>
        <a:graphic>
          <a:graphicData uri="http://schemas.openxmlformats.org/drawingml/2006/table">
            <a:tbl>
              <a:tblPr firstRow="1" bandRow="1">
                <a:tableStyleId>{5C22544A-7EE6-4342-B048-85BDC9FD1C3A}</a:tableStyleId>
              </a:tblPr>
              <a:tblGrid>
                <a:gridCol w="1653933">
                  <a:extLst>
                    <a:ext uri="{9D8B030D-6E8A-4147-A177-3AD203B41FA5}">
                      <a16:colId xmlns:a16="http://schemas.microsoft.com/office/drawing/2014/main" val="1509330342"/>
                    </a:ext>
                  </a:extLst>
                </a:gridCol>
                <a:gridCol w="927132">
                  <a:extLst>
                    <a:ext uri="{9D8B030D-6E8A-4147-A177-3AD203B41FA5}">
                      <a16:colId xmlns:a16="http://schemas.microsoft.com/office/drawing/2014/main" val="3036123255"/>
                    </a:ext>
                  </a:extLst>
                </a:gridCol>
                <a:gridCol w="1006336">
                  <a:extLst>
                    <a:ext uri="{9D8B030D-6E8A-4147-A177-3AD203B41FA5}">
                      <a16:colId xmlns:a16="http://schemas.microsoft.com/office/drawing/2014/main" val="2099716730"/>
                    </a:ext>
                  </a:extLst>
                </a:gridCol>
                <a:gridCol w="1546774">
                  <a:extLst>
                    <a:ext uri="{9D8B030D-6E8A-4147-A177-3AD203B41FA5}">
                      <a16:colId xmlns:a16="http://schemas.microsoft.com/office/drawing/2014/main" val="4046111829"/>
                    </a:ext>
                  </a:extLst>
                </a:gridCol>
                <a:gridCol w="3094477">
                  <a:extLst>
                    <a:ext uri="{9D8B030D-6E8A-4147-A177-3AD203B41FA5}">
                      <a16:colId xmlns:a16="http://schemas.microsoft.com/office/drawing/2014/main" val="2408298264"/>
                    </a:ext>
                  </a:extLst>
                </a:gridCol>
              </a:tblGrid>
              <a:tr h="370840">
                <a:tc>
                  <a:txBody>
                    <a:bodyPr/>
                    <a:lstStyle/>
                    <a:p>
                      <a:pPr algn="ctr"/>
                      <a:r>
                        <a:rPr lang="en-GB" sz="1200">
                          <a:latin typeface="Arial"/>
                        </a:rPr>
                        <a:t>User problem</a:t>
                      </a:r>
                    </a:p>
                  </a:txBody>
                  <a:tcPr/>
                </a:tc>
                <a:tc>
                  <a:txBody>
                    <a:bodyPr/>
                    <a:lstStyle/>
                    <a:p>
                      <a:pPr lvl="0" algn="ctr">
                        <a:buNone/>
                      </a:pPr>
                      <a:r>
                        <a:rPr lang="en-GB" sz="1200">
                          <a:latin typeface="Arial"/>
                        </a:rPr>
                        <a:t>Problem type</a:t>
                      </a:r>
                    </a:p>
                  </a:txBody>
                  <a:tcPr/>
                </a:tc>
                <a:tc>
                  <a:txBody>
                    <a:bodyPr/>
                    <a:lstStyle/>
                    <a:p>
                      <a:pPr algn="ctr"/>
                      <a:r>
                        <a:rPr lang="en-GB" sz="1200">
                          <a:latin typeface="Arial"/>
                        </a:rPr>
                        <a:t>Who does it impact</a:t>
                      </a:r>
                    </a:p>
                  </a:txBody>
                  <a:tcPr/>
                </a:tc>
                <a:tc>
                  <a:txBody>
                    <a:bodyPr/>
                    <a:lstStyle/>
                    <a:p>
                      <a:pPr lvl="0" algn="ctr">
                        <a:buNone/>
                      </a:pPr>
                      <a:r>
                        <a:rPr lang="en-GB" sz="1200">
                          <a:latin typeface="Arial"/>
                        </a:rPr>
                        <a:t>Page(s) of journey</a:t>
                      </a:r>
                    </a:p>
                  </a:txBody>
                  <a:tcPr/>
                </a:tc>
                <a:tc>
                  <a:txBody>
                    <a:bodyPr/>
                    <a:lstStyle/>
                    <a:p>
                      <a:pPr algn="ctr"/>
                      <a:r>
                        <a:rPr lang="en-GB" sz="1200">
                          <a:latin typeface="Arial"/>
                        </a:rPr>
                        <a:t>Suggestion</a:t>
                      </a:r>
                    </a:p>
                  </a:txBody>
                  <a:tcPr/>
                </a:tc>
                <a:extLst>
                  <a:ext uri="{0D108BD9-81ED-4DB2-BD59-A6C34878D82A}">
                    <a16:rowId xmlns:a16="http://schemas.microsoft.com/office/drawing/2014/main" val="3769931058"/>
                  </a:ext>
                </a:extLst>
              </a:tr>
              <a:tr h="370839">
                <a:tc>
                  <a:txBody>
                    <a:bodyPr/>
                    <a:lstStyle/>
                    <a:p>
                      <a:pPr lvl="0" algn="l">
                        <a:lnSpc>
                          <a:spcPct val="100000"/>
                        </a:lnSpc>
                        <a:spcBef>
                          <a:spcPts val="0"/>
                        </a:spcBef>
                        <a:spcAft>
                          <a:spcPts val="0"/>
                        </a:spcAft>
                        <a:buNone/>
                      </a:pPr>
                      <a:r>
                        <a:rPr lang="en-GB" sz="1100" b="1" i="0" u="none" strike="noStrike" baseline="0" noProof="0">
                          <a:solidFill>
                            <a:srgbClr val="000000"/>
                          </a:solidFill>
                          <a:latin typeface="Calibri"/>
                        </a:rPr>
                        <a:t>Ecologists felt the 6 digit reference code would not be useful</a:t>
                      </a:r>
                      <a:endParaRPr lang="en-US"/>
                    </a:p>
                  </a:txBody>
                  <a:tcPr/>
                </a:tc>
                <a:tc>
                  <a:txBody>
                    <a:bodyPr/>
                    <a:lstStyle/>
                    <a:p>
                      <a:pPr lvl="0" algn="l">
                        <a:lnSpc>
                          <a:spcPct val="100000"/>
                        </a:lnSpc>
                        <a:spcBef>
                          <a:spcPts val="0"/>
                        </a:spcBef>
                        <a:spcAft>
                          <a:spcPts val="0"/>
                        </a:spcAft>
                        <a:buNone/>
                      </a:pPr>
                      <a:r>
                        <a:rPr lang="en-GB" sz="1100" b="0" i="0" u="none" strike="noStrike" noProof="0">
                          <a:solidFill>
                            <a:srgbClr val="000000"/>
                          </a:solidFill>
                          <a:latin typeface="Calibri"/>
                        </a:rPr>
                        <a:t>Process / Content</a:t>
                      </a:r>
                      <a:endParaRPr lang="en-US"/>
                    </a:p>
                    <a:p>
                      <a:pPr lvl="0" algn="l">
                        <a:lnSpc>
                          <a:spcPct val="100000"/>
                        </a:lnSpc>
                        <a:spcBef>
                          <a:spcPts val="0"/>
                        </a:spcBef>
                        <a:spcAft>
                          <a:spcPts val="0"/>
                        </a:spcAft>
                        <a:buNone/>
                      </a:pPr>
                      <a:endParaRPr lang="en-GB" sz="1100" b="0" i="0" u="none" strike="noStrike" noProof="0">
                        <a:solidFill>
                          <a:srgbClr val="000000"/>
                        </a:solidFill>
                        <a:latin typeface="Calibri"/>
                      </a:endParaRPr>
                    </a:p>
                    <a:p>
                      <a:pPr lvl="0">
                        <a:buNone/>
                      </a:pPr>
                      <a:endParaRPr lang="en-GB" sz="1100">
                        <a:latin typeface="Calibri"/>
                      </a:endParaRPr>
                    </a:p>
                  </a:txBody>
                  <a:tcPr/>
                </a:tc>
                <a:tc>
                  <a:txBody>
                    <a:bodyPr/>
                    <a:lstStyle/>
                    <a:p>
                      <a:pPr lvl="0" algn="l">
                        <a:lnSpc>
                          <a:spcPct val="100000"/>
                        </a:lnSpc>
                        <a:spcBef>
                          <a:spcPts val="0"/>
                        </a:spcBef>
                        <a:spcAft>
                          <a:spcPts val="0"/>
                        </a:spcAft>
                        <a:buNone/>
                      </a:pPr>
                      <a:r>
                        <a:rPr lang="en-GB" sz="1100" b="0" i="0" u="none" strike="noStrike" noProof="0">
                          <a:solidFill>
                            <a:srgbClr val="000000"/>
                          </a:solidFill>
                          <a:latin typeface="Calibri"/>
                        </a:rPr>
                        <a:t>All ecologists</a:t>
                      </a:r>
                      <a:endParaRPr lang="en-US"/>
                    </a:p>
                    <a:p>
                      <a:pPr lvl="0">
                        <a:buNone/>
                      </a:pPr>
                      <a:endParaRPr lang="en-GB" sz="1100">
                        <a:latin typeface="Calibri"/>
                      </a:endParaRPr>
                    </a:p>
                  </a:txBody>
                  <a:tcPr/>
                </a:tc>
                <a:tc>
                  <a:txBody>
                    <a:bodyPr/>
                    <a:lstStyle/>
                    <a:p>
                      <a:pPr lvl="0" algn="l">
                        <a:lnSpc>
                          <a:spcPct val="100000"/>
                        </a:lnSpc>
                        <a:spcBef>
                          <a:spcPts val="0"/>
                        </a:spcBef>
                        <a:spcAft>
                          <a:spcPts val="0"/>
                        </a:spcAft>
                        <a:buNone/>
                      </a:pPr>
                      <a:r>
                        <a:rPr lang="en-GB" sz="1100" b="0" i="0" u="none" strike="noStrike" noProof="0">
                          <a:solidFill>
                            <a:srgbClr val="000000"/>
                          </a:solidFill>
                          <a:latin typeface="Calibri"/>
                        </a:rPr>
                        <a:t>1. what was the artificial sett's grid reference?</a:t>
                      </a:r>
                      <a:endParaRPr lang="en-US"/>
                    </a:p>
                    <a:p>
                      <a:pPr lvl="0" algn="ctr">
                        <a:buNone/>
                      </a:pPr>
                      <a:endParaRPr lang="en-GB" sz="1100">
                        <a:latin typeface="Calibri"/>
                      </a:endParaRPr>
                    </a:p>
                  </a:txBody>
                  <a:tcPr/>
                </a:tc>
                <a:tc>
                  <a:txBody>
                    <a:bodyPr/>
                    <a:lstStyle/>
                    <a:p>
                      <a:pPr marL="171450" lvl="0" indent="-171450">
                        <a:buClr>
                          <a:srgbClr val="000000"/>
                        </a:buClr>
                        <a:buFont typeface="Arial,Sans-Serif"/>
                        <a:buChar char="•"/>
                      </a:pPr>
                      <a:r>
                        <a:rPr lang="en-GB" sz="1100" b="0" i="0" u="none" strike="noStrike" noProof="0">
                          <a:solidFill>
                            <a:srgbClr val="000000"/>
                          </a:solidFill>
                          <a:latin typeface="Calibri"/>
                        </a:rPr>
                        <a:t>Clarify how this information will be used and consider whether 6 digits is useful enough.</a:t>
                      </a:r>
                      <a:endParaRPr lang="en-US" sz="1100" b="0" i="0" u="none" strike="noStrike" noProof="0">
                        <a:solidFill>
                          <a:srgbClr val="000000"/>
                        </a:solidFill>
                        <a:latin typeface="Calibri"/>
                      </a:endParaRPr>
                    </a:p>
                    <a:p>
                      <a:pPr marL="0" lvl="0" indent="0">
                        <a:buNone/>
                      </a:pPr>
                      <a:endParaRPr lang="en-GB" sz="1100" b="0" i="0" u="none" strike="noStrike" noProof="0">
                        <a:solidFill>
                          <a:srgbClr val="000000"/>
                        </a:solidFill>
                        <a:latin typeface="Calibri"/>
                      </a:endParaRPr>
                    </a:p>
                    <a:p>
                      <a:pPr marL="171450" lvl="0" indent="-171450">
                        <a:buFont typeface="Arial"/>
                        <a:buChar char="•"/>
                      </a:pPr>
                      <a:endParaRPr lang="en-GB" sz="1100">
                        <a:latin typeface="Calibri"/>
                      </a:endParaRPr>
                    </a:p>
                  </a:txBody>
                  <a:tcPr/>
                </a:tc>
                <a:extLst>
                  <a:ext uri="{0D108BD9-81ED-4DB2-BD59-A6C34878D82A}">
                    <a16:rowId xmlns:a16="http://schemas.microsoft.com/office/drawing/2014/main" val="988068931"/>
                  </a:ext>
                </a:extLst>
              </a:tr>
              <a:tr h="370838">
                <a:tc>
                  <a:txBody>
                    <a:bodyPr/>
                    <a:lstStyle/>
                    <a:p>
                      <a:pPr lvl="0" algn="l">
                        <a:lnSpc>
                          <a:spcPct val="100000"/>
                        </a:lnSpc>
                        <a:spcBef>
                          <a:spcPts val="0"/>
                        </a:spcBef>
                        <a:spcAft>
                          <a:spcPts val="0"/>
                        </a:spcAft>
                        <a:buNone/>
                      </a:pPr>
                      <a:r>
                        <a:rPr lang="en-GB" sz="1100" b="1" i="0" u="none" strike="noStrike" baseline="0" noProof="0">
                          <a:solidFill>
                            <a:srgbClr val="000000"/>
                          </a:solidFill>
                          <a:latin typeface="Calibri"/>
                        </a:rPr>
                        <a:t>Ecologists aren't clear if it's the named ecologist or someone else who can sign the form, nor what happens if the named ecologist can't.</a:t>
                      </a:r>
                      <a:endParaRPr lang="en-US">
                        <a:latin typeface="Calibri"/>
                      </a:endParaRPr>
                    </a:p>
                  </a:txBody>
                  <a:tcPr/>
                </a:tc>
                <a:tc>
                  <a:txBody>
                    <a:bodyPr/>
                    <a:lstStyle/>
                    <a:p>
                      <a:pPr lvl="0" algn="l">
                        <a:lnSpc>
                          <a:spcPct val="100000"/>
                        </a:lnSpc>
                        <a:spcBef>
                          <a:spcPts val="0"/>
                        </a:spcBef>
                        <a:spcAft>
                          <a:spcPts val="0"/>
                        </a:spcAft>
                        <a:buNone/>
                      </a:pPr>
                      <a:r>
                        <a:rPr lang="en-GB" sz="1100" b="0" i="0" u="none" strike="noStrike" noProof="0">
                          <a:solidFill>
                            <a:srgbClr val="000000"/>
                          </a:solidFill>
                          <a:latin typeface="Calibri"/>
                        </a:rPr>
                        <a:t>Process / Content / Interaction</a:t>
                      </a:r>
                      <a:endParaRPr lang="en-US"/>
                    </a:p>
                    <a:p>
                      <a:pPr lvl="0" algn="l">
                        <a:lnSpc>
                          <a:spcPct val="100000"/>
                        </a:lnSpc>
                        <a:spcBef>
                          <a:spcPts val="0"/>
                        </a:spcBef>
                        <a:spcAft>
                          <a:spcPts val="0"/>
                        </a:spcAft>
                        <a:buNone/>
                      </a:pPr>
                      <a:endParaRPr lang="en-GB" sz="1100" b="0" i="0" u="none" strike="noStrike" noProof="0">
                        <a:solidFill>
                          <a:srgbClr val="000000"/>
                        </a:solidFill>
                        <a:latin typeface="Calibri"/>
                      </a:endParaRPr>
                    </a:p>
                    <a:p>
                      <a:pPr lvl="0">
                        <a:buNone/>
                      </a:pPr>
                      <a:endParaRPr lang="en-GB" sz="1100">
                        <a:latin typeface="Calibri"/>
                      </a:endParaRPr>
                    </a:p>
                  </a:txBody>
                  <a:tcPr/>
                </a:tc>
                <a:tc>
                  <a:txBody>
                    <a:bodyPr/>
                    <a:lstStyle/>
                    <a:p>
                      <a:pPr lvl="0" algn="l">
                        <a:lnSpc>
                          <a:spcPct val="100000"/>
                        </a:lnSpc>
                        <a:spcBef>
                          <a:spcPts val="0"/>
                        </a:spcBef>
                        <a:spcAft>
                          <a:spcPts val="0"/>
                        </a:spcAft>
                        <a:buNone/>
                      </a:pPr>
                      <a:r>
                        <a:rPr lang="en-GB" sz="1100" b="0" i="0" u="none" strike="noStrike" noProof="0">
                          <a:solidFill>
                            <a:srgbClr val="000000"/>
                          </a:solidFill>
                          <a:latin typeface="Calibri"/>
                        </a:rPr>
                        <a:t>All ecologists</a:t>
                      </a:r>
                      <a:endParaRPr lang="en-US"/>
                    </a:p>
                    <a:p>
                      <a:pPr lvl="0">
                        <a:buNone/>
                      </a:pPr>
                      <a:endParaRPr lang="en-GB" sz="1100">
                        <a:latin typeface="Calibri"/>
                      </a:endParaRPr>
                    </a:p>
                  </a:txBody>
                  <a:tcPr/>
                </a:tc>
                <a:tc>
                  <a:txBody>
                    <a:bodyPr/>
                    <a:lstStyle/>
                    <a:p>
                      <a:pPr marL="0" lvl="0" indent="0" algn="l">
                        <a:lnSpc>
                          <a:spcPct val="100000"/>
                        </a:lnSpc>
                        <a:spcBef>
                          <a:spcPts val="0"/>
                        </a:spcBef>
                        <a:spcAft>
                          <a:spcPts val="0"/>
                        </a:spcAft>
                        <a:buNone/>
                      </a:pPr>
                      <a:r>
                        <a:rPr lang="en-GB" sz="1100" b="0" i="0" u="none" strike="noStrike" noProof="0">
                          <a:solidFill>
                            <a:srgbClr val="000000"/>
                          </a:solidFill>
                          <a:latin typeface="Calibri"/>
                        </a:rPr>
                        <a:t>1. declaration</a:t>
                      </a:r>
                    </a:p>
                    <a:p>
                      <a:pPr marL="228600" lvl="0" indent="-228600" algn="l">
                        <a:lnSpc>
                          <a:spcPct val="100000"/>
                        </a:lnSpc>
                        <a:spcBef>
                          <a:spcPts val="0"/>
                        </a:spcBef>
                        <a:spcAft>
                          <a:spcPts val="0"/>
                        </a:spcAft>
                        <a:buAutoNum type="arabicPeriod"/>
                      </a:pPr>
                      <a:endParaRPr lang="en-GB" sz="1100" b="0" i="0" u="none" strike="noStrike" noProof="0">
                        <a:solidFill>
                          <a:srgbClr val="000000"/>
                        </a:solidFill>
                        <a:latin typeface="Calibri"/>
                      </a:endParaRPr>
                    </a:p>
                  </a:txBody>
                  <a:tcPr/>
                </a:tc>
                <a:tc>
                  <a:txBody>
                    <a:bodyPr/>
                    <a:lstStyle/>
                    <a:p>
                      <a:pPr marL="171450" lvl="0" indent="-171450" algn="l">
                        <a:lnSpc>
                          <a:spcPct val="100000"/>
                        </a:lnSpc>
                        <a:spcBef>
                          <a:spcPts val="0"/>
                        </a:spcBef>
                        <a:spcAft>
                          <a:spcPts val="0"/>
                        </a:spcAft>
                        <a:buClr>
                          <a:srgbClr val="000000"/>
                        </a:buClr>
                        <a:buFont typeface="Arial"/>
                        <a:buChar char="•"/>
                      </a:pPr>
                      <a:r>
                        <a:rPr lang="en-GB" sz="1100" b="0" i="0" u="none" strike="noStrike" noProof="0">
                          <a:solidFill>
                            <a:srgbClr val="000000"/>
                          </a:solidFill>
                          <a:latin typeface="Calibri"/>
                        </a:rPr>
                        <a:t>Review internally what happens if a named ecologist cannot sign the declaration and consider if this is appropriate or not to replicate</a:t>
                      </a:r>
                      <a:endParaRPr lang="en-US" sz="1100" b="0" i="0" u="none" strike="noStrike" noProof="0">
                        <a:solidFill>
                          <a:srgbClr val="000000"/>
                        </a:solidFill>
                        <a:latin typeface="Calibri"/>
                      </a:endParaRPr>
                    </a:p>
                  </a:txBody>
                  <a:tcPr/>
                </a:tc>
                <a:extLst>
                  <a:ext uri="{0D108BD9-81ED-4DB2-BD59-A6C34878D82A}">
                    <a16:rowId xmlns:a16="http://schemas.microsoft.com/office/drawing/2014/main" val="2652752865"/>
                  </a:ext>
                </a:extLst>
              </a:tr>
            </a:tbl>
          </a:graphicData>
        </a:graphic>
      </p:graphicFrame>
    </p:spTree>
    <p:extLst>
      <p:ext uri="{BB962C8B-B14F-4D97-AF65-F5344CB8AC3E}">
        <p14:creationId xmlns:p14="http://schemas.microsoft.com/office/powerpoint/2010/main" val="36717146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573730" y="642156"/>
            <a:ext cx="8264525" cy="361950"/>
          </a:xfrm>
        </p:spPr>
        <p:txBody>
          <a:bodyPr/>
          <a:lstStyle/>
          <a:p>
            <a:r>
              <a:rPr lang="en-GB">
                <a:solidFill>
                  <a:srgbClr val="00A33B"/>
                </a:solidFill>
                <a:latin typeface="Arial"/>
                <a:cs typeface="Arial"/>
              </a:rPr>
              <a:t>Summary</a:t>
            </a:r>
            <a:endParaRPr lang="en-GB">
              <a:solidFill>
                <a:srgbClr val="00A33B"/>
              </a:solidFill>
            </a:endParaRPr>
          </a:p>
        </p:txBody>
      </p:sp>
      <p:sp>
        <p:nvSpPr>
          <p:cNvPr id="15364"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fontAlgn="base">
              <a:lnSpc>
                <a:spcPct val="100000"/>
              </a:lnSpc>
              <a:spcBef>
                <a:spcPct val="0"/>
              </a:spcBef>
              <a:spcAft>
                <a:spcPct val="0"/>
              </a:spcAft>
              <a:buFontTx/>
              <a:buNone/>
            </a:pPr>
            <a:r>
              <a:rPr lang="en-GB" altLang="en-US" sz="1000">
                <a:solidFill>
                  <a:srgbClr val="008531"/>
                </a:solidFill>
                <a:latin typeface="Arial"/>
                <a:cs typeface="Arial"/>
              </a:rPr>
              <a:t>Text in footer</a:t>
            </a:r>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a:pPr>
                <a:lnSpc>
                  <a:spcPct val="100000"/>
                </a:lnSpc>
                <a:spcBef>
                  <a:spcPct val="0"/>
                </a:spcBef>
                <a:buFontTx/>
                <a:buNone/>
              </a:pPr>
              <a:t>46</a:t>
            </a:fld>
            <a:endParaRPr lang="en-GB" altLang="en-US" sz="1000"/>
          </a:p>
        </p:txBody>
      </p:sp>
      <p:sp>
        <p:nvSpPr>
          <p:cNvPr id="3" name="Content Placeholder 4">
            <a:extLst>
              <a:ext uri="{FF2B5EF4-FFF2-40B4-BE49-F238E27FC236}">
                <a16:creationId xmlns:a16="http://schemas.microsoft.com/office/drawing/2014/main" id="{28AADFBD-31C6-6D64-39FD-303FBDC80348}"/>
              </a:ext>
            </a:extLst>
          </p:cNvPr>
          <p:cNvSpPr txBox="1">
            <a:spLocks/>
          </p:cNvSpPr>
          <p:nvPr/>
        </p:nvSpPr>
        <p:spPr bwMode="auto">
          <a:xfrm>
            <a:off x="573995" y="1565239"/>
            <a:ext cx="6538106" cy="960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2"/>
                </a:solidFill>
                <a:latin typeface="Arial" panose="020B0604020202020204" pitchFamily="34" charset="0"/>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14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12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GB" sz="1400" dirty="0">
                <a:solidFill>
                  <a:srgbClr val="374151"/>
                </a:solidFill>
                <a:latin typeface="Arial"/>
                <a:cs typeface="Arial"/>
              </a:rPr>
              <a:t>There are significant usability and user experience problems with the current Returns journey</a:t>
            </a:r>
            <a:endParaRPr lang="en-GB" sz="1400" dirty="0">
              <a:solidFill>
                <a:srgbClr val="374151"/>
              </a:solidFill>
            </a:endParaRPr>
          </a:p>
          <a:p>
            <a:pPr>
              <a:defRPr/>
            </a:pPr>
            <a:r>
              <a:rPr lang="en-GB" sz="1400" dirty="0">
                <a:solidFill>
                  <a:srgbClr val="374151"/>
                </a:solidFill>
                <a:latin typeface="Arial"/>
                <a:cs typeface="Arial"/>
              </a:rPr>
              <a:t>Some are high impact to the user and, if not fixed, would create extreme difficultly for users' current way of working</a:t>
            </a:r>
          </a:p>
          <a:p>
            <a:pPr>
              <a:defRPr/>
            </a:pPr>
            <a:r>
              <a:rPr lang="en-GB" sz="1400" dirty="0">
                <a:solidFill>
                  <a:srgbClr val="374151"/>
                </a:solidFill>
                <a:latin typeface="Arial"/>
                <a:cs typeface="Arial"/>
              </a:rPr>
              <a:t>Ecologists need more understanding of how ROAs are assessed so that they can collect the right data in the first place and ensure quality submissions</a:t>
            </a:r>
            <a:endParaRPr lang="en-GB" sz="1400" dirty="0">
              <a:solidFill>
                <a:srgbClr val="374151"/>
              </a:solidFill>
              <a:latin typeface="Arial" charset="0"/>
              <a:cs typeface="Arial" charset="0"/>
            </a:endParaRPr>
          </a:p>
          <a:p>
            <a:pPr>
              <a:defRPr/>
            </a:pPr>
            <a:r>
              <a:rPr lang="en-GB" sz="1400" dirty="0">
                <a:solidFill>
                  <a:srgbClr val="374151"/>
                </a:solidFill>
                <a:latin typeface="Arial"/>
                <a:cs typeface="Arial"/>
              </a:rPr>
              <a:t>The journey needs to be redesigned to include multiple setts</a:t>
            </a:r>
            <a:endParaRPr lang="en-GB" sz="1400" dirty="0">
              <a:solidFill>
                <a:srgbClr val="374151"/>
              </a:solidFill>
              <a:latin typeface="Arial" charset="0"/>
              <a:cs typeface="Arial" charset="0"/>
            </a:endParaRPr>
          </a:p>
          <a:p>
            <a:pPr>
              <a:defRPr/>
            </a:pPr>
            <a:r>
              <a:rPr lang="en-GB" sz="1400" dirty="0">
                <a:solidFill>
                  <a:srgbClr val="374151"/>
                </a:solidFill>
                <a:latin typeface="Arial"/>
                <a:cs typeface="Arial"/>
              </a:rPr>
              <a:t>Some quick fixes can be made, although these are in the medium to low impact to the user categories</a:t>
            </a:r>
            <a:endParaRPr lang="en-GB" sz="1400" dirty="0">
              <a:solidFill>
                <a:srgbClr val="374151"/>
              </a:solidFill>
              <a:latin typeface="Arial" charset="0"/>
              <a:cs typeface="Arial" charset="0"/>
            </a:endParaRPr>
          </a:p>
          <a:p>
            <a:pPr>
              <a:defRPr/>
            </a:pPr>
            <a:endParaRPr lang="en-GB" sz="1400" dirty="0">
              <a:solidFill>
                <a:srgbClr val="374151"/>
              </a:solidFill>
              <a:latin typeface="Arial" charset="0"/>
              <a:cs typeface="Arial" charset="0"/>
            </a:endParaRPr>
          </a:p>
          <a:p>
            <a:pPr>
              <a:defRPr/>
            </a:pPr>
            <a:endParaRPr lang="en-GB" sz="1400" dirty="0">
              <a:solidFill>
                <a:srgbClr val="374151"/>
              </a:solidFill>
              <a:latin typeface="Arial" charset="0"/>
              <a:cs typeface="Arial" charset="0"/>
            </a:endParaRPr>
          </a:p>
          <a:p>
            <a:pPr>
              <a:buNone/>
              <a:defRPr/>
            </a:pPr>
            <a:endParaRPr lang="en-GB" sz="1500">
              <a:solidFill>
                <a:srgbClr val="595959"/>
              </a:solidFill>
              <a:latin typeface="Arial" charset="0"/>
              <a:cs typeface="Arial" charset="0"/>
            </a:endParaRPr>
          </a:p>
          <a:p>
            <a:pPr marL="0" indent="0">
              <a:buNone/>
              <a:defRPr/>
            </a:pPr>
            <a:endParaRPr lang="en-GB" altLang="en-US">
              <a:solidFill>
                <a:srgbClr val="595959"/>
              </a:solidFill>
              <a:latin typeface="Arial" charset="0"/>
              <a:cs typeface="Arial" charset="0"/>
            </a:endParaRPr>
          </a:p>
          <a:p>
            <a:pPr marL="0" indent="0">
              <a:buNone/>
              <a:defRPr/>
            </a:pPr>
            <a:endParaRPr lang="en-GB" altLang="en-US">
              <a:solidFill>
                <a:srgbClr val="595959"/>
              </a:solidFill>
              <a:latin typeface="Arial" charset="0"/>
              <a:cs typeface="Arial" charset="0"/>
            </a:endParaRPr>
          </a:p>
          <a:p>
            <a:pPr eaLnBrk="1" hangingPunct="1">
              <a:buFont typeface="Arial" charset="0"/>
              <a:buChar char="•"/>
              <a:defRPr/>
            </a:pPr>
            <a:endParaRPr lang="en-GB" altLang="en-US">
              <a:solidFill>
                <a:srgbClr val="595959"/>
              </a:solidFill>
              <a:latin typeface="Arial" charset="0"/>
              <a:cs typeface="Arial" charset="0"/>
            </a:endParaRPr>
          </a:p>
          <a:p>
            <a:pPr eaLnBrk="1" hangingPunct="1">
              <a:buFont typeface="Arial" charset="0"/>
              <a:buChar char="•"/>
              <a:defRPr/>
            </a:pPr>
            <a:endParaRPr lang="en-GB" altLang="en-US">
              <a:solidFill>
                <a:schemeClr val="tx1"/>
              </a:solidFill>
              <a:latin typeface="Arial" charset="0"/>
              <a:cs typeface="Arial" charset="0"/>
            </a:endParaRPr>
          </a:p>
          <a:p>
            <a:pPr eaLnBrk="1" hangingPunct="1">
              <a:buFont typeface="Arial" charset="0"/>
              <a:buChar char="•"/>
              <a:defRPr/>
            </a:pPr>
            <a:endParaRPr lang="en-GB" altLang="en-US">
              <a:solidFill>
                <a:schemeClr val="tx1"/>
              </a:solidFill>
              <a:latin typeface="Arial" charset="0"/>
              <a:cs typeface="Arial" charset="0"/>
            </a:endParaRPr>
          </a:p>
          <a:p>
            <a:pPr eaLnBrk="1" hangingPunct="1">
              <a:buFont typeface="Arial" charset="0"/>
              <a:buChar char="•"/>
              <a:defRPr/>
            </a:pPr>
            <a:endParaRPr lang="en-GB" altLang="en-US">
              <a:solidFill>
                <a:schemeClr val="tx1"/>
              </a:solidFill>
              <a:latin typeface="Arial" charset="0"/>
              <a:cs typeface="Arial" charset="0"/>
            </a:endParaRPr>
          </a:p>
        </p:txBody>
      </p:sp>
    </p:spTree>
    <p:extLst>
      <p:ext uri="{BB962C8B-B14F-4D97-AF65-F5344CB8AC3E}">
        <p14:creationId xmlns:p14="http://schemas.microsoft.com/office/powerpoint/2010/main" val="37906836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573730" y="473517"/>
            <a:ext cx="8264525" cy="361950"/>
          </a:xfrm>
        </p:spPr>
        <p:txBody>
          <a:bodyPr/>
          <a:lstStyle/>
          <a:p>
            <a:r>
              <a:rPr lang="en-GB">
                <a:solidFill>
                  <a:srgbClr val="00A33B"/>
                </a:solidFill>
                <a:latin typeface="Arial"/>
                <a:cs typeface="Arial"/>
              </a:rPr>
              <a:t>Suggestions / What next</a:t>
            </a:r>
            <a:endParaRPr lang="en-GB">
              <a:solidFill>
                <a:srgbClr val="00A33B"/>
              </a:solidFill>
            </a:endParaRPr>
          </a:p>
        </p:txBody>
      </p:sp>
      <p:sp>
        <p:nvSpPr>
          <p:cNvPr id="15364" name="Footer Placeholder 3"/>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fontAlgn="base">
              <a:lnSpc>
                <a:spcPct val="100000"/>
              </a:lnSpc>
              <a:spcBef>
                <a:spcPct val="0"/>
              </a:spcBef>
              <a:spcAft>
                <a:spcPct val="0"/>
              </a:spcAft>
              <a:buFontTx/>
              <a:buNone/>
            </a:pPr>
            <a:r>
              <a:rPr lang="en-GB" altLang="en-US" sz="1000">
                <a:solidFill>
                  <a:srgbClr val="008531"/>
                </a:solidFill>
                <a:latin typeface="Arial"/>
                <a:cs typeface="Arial"/>
              </a:rPr>
              <a:t>Text in footer</a:t>
            </a:r>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a:pPr>
                <a:lnSpc>
                  <a:spcPct val="100000"/>
                </a:lnSpc>
                <a:spcBef>
                  <a:spcPct val="0"/>
                </a:spcBef>
                <a:buFontTx/>
                <a:buNone/>
              </a:pPr>
              <a:t>47</a:t>
            </a:fld>
            <a:endParaRPr lang="en-GB" altLang="en-US" sz="1000"/>
          </a:p>
        </p:txBody>
      </p:sp>
      <p:sp>
        <p:nvSpPr>
          <p:cNvPr id="3" name="Content Placeholder 4">
            <a:extLst>
              <a:ext uri="{FF2B5EF4-FFF2-40B4-BE49-F238E27FC236}">
                <a16:creationId xmlns:a16="http://schemas.microsoft.com/office/drawing/2014/main" id="{28AADFBD-31C6-6D64-39FD-303FBDC80348}"/>
              </a:ext>
            </a:extLst>
          </p:cNvPr>
          <p:cNvSpPr txBox="1">
            <a:spLocks/>
          </p:cNvSpPr>
          <p:nvPr/>
        </p:nvSpPr>
        <p:spPr bwMode="auto">
          <a:xfrm>
            <a:off x="574155" y="1176100"/>
            <a:ext cx="8103359" cy="699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2"/>
                </a:solidFill>
                <a:latin typeface="Arial" panose="020B0604020202020204" pitchFamily="34" charset="0"/>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14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12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defRPr/>
            </a:pPr>
            <a:r>
              <a:rPr lang="en-GB" altLang="en-US" sz="1500" dirty="0">
                <a:solidFill>
                  <a:schemeClr val="tx1">
                    <a:lumMod val="65000"/>
                    <a:lumOff val="35000"/>
                  </a:schemeClr>
                </a:solidFill>
                <a:latin typeface="Arial"/>
                <a:cs typeface="Arial"/>
              </a:rPr>
              <a:t>Research with assessors to understand how they make assessments and what they need</a:t>
            </a:r>
            <a:endParaRPr lang="en-US" dirty="0">
              <a:solidFill>
                <a:schemeClr val="tx1">
                  <a:lumMod val="65000"/>
                  <a:lumOff val="35000"/>
                </a:schemeClr>
              </a:solidFill>
            </a:endParaRPr>
          </a:p>
          <a:p>
            <a:pPr marL="285750" indent="-285750">
              <a:defRPr/>
            </a:pPr>
            <a:r>
              <a:rPr lang="en-GB" altLang="en-US" sz="1500" dirty="0">
                <a:solidFill>
                  <a:schemeClr val="tx1">
                    <a:lumMod val="65000"/>
                    <a:lumOff val="35000"/>
                  </a:schemeClr>
                </a:solidFill>
                <a:latin typeface="Arial"/>
                <a:cs typeface="Arial"/>
              </a:rPr>
              <a:t>And/or w</a:t>
            </a:r>
            <a:r>
              <a:rPr lang="en-GB" sz="1500" dirty="0">
                <a:solidFill>
                  <a:schemeClr val="tx1">
                    <a:lumMod val="65000"/>
                    <a:lumOff val="35000"/>
                  </a:schemeClr>
                </a:solidFill>
                <a:latin typeface="Arial"/>
                <a:cs typeface="Arial"/>
              </a:rPr>
              <a:t>orkshop with NE stakeholders to better understand the purpose behind questions and combine with needs of assessors to decide how to present these to users</a:t>
            </a:r>
            <a:endParaRPr lang="en-GB" altLang="en-US" sz="1500" dirty="0">
              <a:solidFill>
                <a:schemeClr val="tx1">
                  <a:lumMod val="65000"/>
                  <a:lumOff val="35000"/>
                </a:schemeClr>
              </a:solidFill>
              <a:latin typeface="Arial"/>
              <a:cs typeface="Arial"/>
            </a:endParaRPr>
          </a:p>
          <a:p>
            <a:pPr marL="285750" indent="-285750">
              <a:defRPr/>
            </a:pPr>
            <a:r>
              <a:rPr lang="en-GB" sz="1500" dirty="0">
                <a:solidFill>
                  <a:schemeClr val="tx1">
                    <a:lumMod val="65000"/>
                    <a:lumOff val="35000"/>
                  </a:schemeClr>
                </a:solidFill>
                <a:latin typeface="Arial"/>
                <a:cs typeface="Arial"/>
              </a:rPr>
              <a:t>Define and decide MVP ahead of public Beta release</a:t>
            </a:r>
          </a:p>
          <a:p>
            <a:pPr marL="285750" indent="-285750">
              <a:defRPr/>
            </a:pPr>
            <a:r>
              <a:rPr lang="en-GB" altLang="en-US" sz="1500" dirty="0">
                <a:solidFill>
                  <a:schemeClr val="tx1">
                    <a:lumMod val="65000"/>
                    <a:lumOff val="35000"/>
                  </a:schemeClr>
                </a:solidFill>
                <a:latin typeface="Arial"/>
                <a:cs typeface="Arial"/>
              </a:rPr>
              <a:t>Integrate decisions into design iterations</a:t>
            </a:r>
          </a:p>
          <a:p>
            <a:pPr marL="285750" indent="-285750">
              <a:defRPr/>
            </a:pPr>
            <a:endParaRPr lang="en-GB" altLang="en-US" sz="1500">
              <a:solidFill>
                <a:schemeClr val="tx1">
                  <a:lumMod val="65000"/>
                  <a:lumOff val="35000"/>
                </a:schemeClr>
              </a:solidFill>
              <a:latin typeface="Arial"/>
              <a:cs typeface="Arial"/>
            </a:endParaRPr>
          </a:p>
          <a:p>
            <a:pPr marL="0" indent="0">
              <a:buNone/>
              <a:defRPr/>
            </a:pPr>
            <a:r>
              <a:rPr lang="en-GB" altLang="en-US" sz="1500" dirty="0">
                <a:solidFill>
                  <a:schemeClr val="tx1">
                    <a:lumMod val="65000"/>
                    <a:lumOff val="35000"/>
                  </a:schemeClr>
                </a:solidFill>
                <a:latin typeface="Arial"/>
                <a:cs typeface="Arial"/>
              </a:rPr>
              <a:t>+ Exploratory research to create a richer picture of user needs / journeys:</a:t>
            </a:r>
          </a:p>
          <a:p>
            <a:pPr marL="285750" indent="-285750">
              <a:defRPr/>
            </a:pPr>
            <a:r>
              <a:rPr lang="en-GB" altLang="en-US" sz="1500" dirty="0">
                <a:solidFill>
                  <a:schemeClr val="tx1">
                    <a:lumMod val="65000"/>
                    <a:lumOff val="35000"/>
                  </a:schemeClr>
                </a:solidFill>
                <a:latin typeface="Arial"/>
                <a:cs typeface="Arial"/>
              </a:rPr>
              <a:t>Dedicated research on how ecologists work with clients and </a:t>
            </a:r>
            <a:r>
              <a:rPr lang="en-GB" sz="1500">
                <a:solidFill>
                  <a:schemeClr val="tx1">
                    <a:lumMod val="65000"/>
                    <a:lumOff val="35000"/>
                  </a:schemeClr>
                </a:solidFill>
                <a:latin typeface="Arial"/>
                <a:cs typeface="Arial"/>
              </a:rPr>
              <a:t>apply for applications</a:t>
            </a:r>
          </a:p>
          <a:p>
            <a:pPr marL="285750" indent="-285750">
              <a:defRPr/>
            </a:pPr>
            <a:r>
              <a:rPr lang="en-GB" sz="1500" dirty="0">
                <a:solidFill>
                  <a:schemeClr val="tx1">
                    <a:lumMod val="65000"/>
                    <a:lumOff val="35000"/>
                  </a:schemeClr>
                </a:solidFill>
                <a:latin typeface="Arial"/>
                <a:cs typeface="Arial"/>
              </a:rPr>
              <a:t>Dedicated research with a range of ecologists (including those working with farmers, etc.)</a:t>
            </a:r>
          </a:p>
          <a:p>
            <a:pPr marL="285750" indent="-285750">
              <a:defRPr/>
            </a:pPr>
            <a:r>
              <a:rPr lang="en-GB" altLang="en-US" sz="1500" dirty="0">
                <a:solidFill>
                  <a:schemeClr val="tx1">
                    <a:lumMod val="65000"/>
                    <a:lumOff val="35000"/>
                  </a:schemeClr>
                </a:solidFill>
                <a:latin typeface="Arial"/>
                <a:cs typeface="Arial"/>
              </a:rPr>
              <a:t>Analysis of current ROAs submitted through beta pilot (if any)  </a:t>
            </a:r>
            <a:endParaRPr lang="en-GB" dirty="0">
              <a:solidFill>
                <a:schemeClr val="tx1">
                  <a:lumMod val="65000"/>
                  <a:lumOff val="35000"/>
                </a:schemeClr>
              </a:solidFill>
            </a:endParaRPr>
          </a:p>
          <a:p>
            <a:pPr marL="285750" indent="-285750">
              <a:defRPr/>
            </a:pPr>
            <a:r>
              <a:rPr lang="en-GB" altLang="en-US" sz="1500" dirty="0">
                <a:solidFill>
                  <a:schemeClr val="tx1">
                    <a:lumMod val="65000"/>
                    <a:lumOff val="35000"/>
                  </a:schemeClr>
                </a:solidFill>
                <a:latin typeface="Arial"/>
                <a:cs typeface="Arial"/>
              </a:rPr>
              <a:t>Dedicated research with licence holders to understand their needs of the ROA submission</a:t>
            </a:r>
            <a:endParaRPr lang="en-GB" altLang="en-US" sz="1500" dirty="0">
              <a:solidFill>
                <a:schemeClr val="tx1">
                  <a:lumMod val="65000"/>
                  <a:lumOff val="35000"/>
                </a:schemeClr>
              </a:solidFill>
              <a:latin typeface="Arial" charset="0"/>
              <a:cs typeface="Arial" charset="0"/>
            </a:endParaRPr>
          </a:p>
          <a:p>
            <a:pPr marL="285750" indent="-285750">
              <a:defRPr/>
            </a:pPr>
            <a:endParaRPr lang="en-GB" altLang="en-US" sz="1500">
              <a:solidFill>
                <a:schemeClr val="tx1">
                  <a:lumMod val="65000"/>
                  <a:lumOff val="35000"/>
                </a:schemeClr>
              </a:solidFill>
              <a:latin typeface="Arial" charset="0"/>
              <a:cs typeface="Arial" charset="0"/>
            </a:endParaRPr>
          </a:p>
          <a:p>
            <a:pPr>
              <a:buNone/>
              <a:defRPr/>
            </a:pPr>
            <a:endParaRPr lang="en-GB" sz="1500">
              <a:solidFill>
                <a:srgbClr val="595959"/>
              </a:solidFill>
              <a:latin typeface="Arial" charset="0"/>
              <a:cs typeface="Arial" charset="0"/>
            </a:endParaRPr>
          </a:p>
          <a:p>
            <a:pPr marL="0" indent="0">
              <a:buNone/>
              <a:defRPr/>
            </a:pPr>
            <a:endParaRPr lang="en-GB" altLang="en-US">
              <a:solidFill>
                <a:srgbClr val="595959"/>
              </a:solidFill>
              <a:latin typeface="Arial" charset="0"/>
              <a:cs typeface="Arial" charset="0"/>
            </a:endParaRPr>
          </a:p>
          <a:p>
            <a:pPr marL="0" indent="0">
              <a:buNone/>
              <a:defRPr/>
            </a:pPr>
            <a:endParaRPr lang="en-GB" altLang="en-US">
              <a:solidFill>
                <a:srgbClr val="595959"/>
              </a:solidFill>
              <a:latin typeface="Arial" charset="0"/>
              <a:cs typeface="Arial" charset="0"/>
            </a:endParaRPr>
          </a:p>
          <a:p>
            <a:pPr eaLnBrk="1" hangingPunct="1">
              <a:buFont typeface="Arial" charset="0"/>
              <a:buChar char="•"/>
              <a:defRPr/>
            </a:pPr>
            <a:endParaRPr lang="en-GB" altLang="en-US">
              <a:solidFill>
                <a:srgbClr val="595959"/>
              </a:solidFill>
              <a:latin typeface="Arial" charset="0"/>
              <a:cs typeface="Arial" charset="0"/>
            </a:endParaRPr>
          </a:p>
          <a:p>
            <a:pPr eaLnBrk="1" hangingPunct="1">
              <a:buFont typeface="Arial" charset="0"/>
              <a:buChar char="•"/>
              <a:defRPr/>
            </a:pPr>
            <a:endParaRPr lang="en-GB" altLang="en-US">
              <a:solidFill>
                <a:srgbClr val="000000"/>
              </a:solidFill>
              <a:latin typeface="Arial" charset="0"/>
              <a:cs typeface="Arial" charset="0"/>
            </a:endParaRPr>
          </a:p>
          <a:p>
            <a:pPr eaLnBrk="1" hangingPunct="1">
              <a:buFont typeface="Arial" charset="0"/>
              <a:buChar char="•"/>
              <a:defRPr/>
            </a:pPr>
            <a:endParaRPr lang="en-GB" altLang="en-US">
              <a:solidFill>
                <a:schemeClr val="tx1"/>
              </a:solidFill>
              <a:latin typeface="Arial" charset="0"/>
              <a:cs typeface="Arial" charset="0"/>
            </a:endParaRPr>
          </a:p>
          <a:p>
            <a:pPr eaLnBrk="1" hangingPunct="1">
              <a:buFont typeface="Arial" charset="0"/>
              <a:buChar char="•"/>
              <a:defRPr/>
            </a:pPr>
            <a:endParaRPr lang="en-GB" altLang="en-US">
              <a:solidFill>
                <a:schemeClr val="tx1"/>
              </a:solidFill>
              <a:latin typeface="Arial" charset="0"/>
              <a:cs typeface="Arial" charset="0"/>
            </a:endParaRPr>
          </a:p>
        </p:txBody>
      </p:sp>
    </p:spTree>
    <p:extLst>
      <p:ext uri="{BB962C8B-B14F-4D97-AF65-F5344CB8AC3E}">
        <p14:creationId xmlns:p14="http://schemas.microsoft.com/office/powerpoint/2010/main" val="26229782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573730" y="642156"/>
            <a:ext cx="8264525" cy="361950"/>
          </a:xfrm>
        </p:spPr>
        <p:txBody>
          <a:bodyPr/>
          <a:lstStyle/>
          <a:p>
            <a:r>
              <a:rPr lang="en-GB" dirty="0">
                <a:solidFill>
                  <a:srgbClr val="00A33B"/>
                </a:solidFill>
                <a:latin typeface="Arial"/>
                <a:cs typeface="Arial"/>
              </a:rPr>
              <a:t>Appendix</a:t>
            </a:r>
            <a:endParaRPr lang="en-GB" dirty="0">
              <a:solidFill>
                <a:srgbClr val="00A33B"/>
              </a:solidFill>
            </a:endParaRPr>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a:pPr>
                <a:lnSpc>
                  <a:spcPct val="100000"/>
                </a:lnSpc>
                <a:spcBef>
                  <a:spcPct val="0"/>
                </a:spcBef>
                <a:buFontTx/>
                <a:buNone/>
              </a:pPr>
              <a:t>48</a:t>
            </a:fld>
            <a:endParaRPr lang="en-GB" altLang="en-US" sz="1000"/>
          </a:p>
        </p:txBody>
      </p:sp>
      <p:sp>
        <p:nvSpPr>
          <p:cNvPr id="3" name="Content Placeholder 4">
            <a:extLst>
              <a:ext uri="{FF2B5EF4-FFF2-40B4-BE49-F238E27FC236}">
                <a16:creationId xmlns:a16="http://schemas.microsoft.com/office/drawing/2014/main" id="{28AADFBD-31C6-6D64-39FD-303FBDC80348}"/>
              </a:ext>
            </a:extLst>
          </p:cNvPr>
          <p:cNvSpPr txBox="1">
            <a:spLocks/>
          </p:cNvSpPr>
          <p:nvPr/>
        </p:nvSpPr>
        <p:spPr bwMode="auto">
          <a:xfrm>
            <a:off x="573995" y="1565239"/>
            <a:ext cx="6538106" cy="960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2"/>
                </a:solidFill>
                <a:latin typeface="Arial" panose="020B0604020202020204" pitchFamily="34" charset="0"/>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14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12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endParaRPr lang="en-GB" sz="1400" dirty="0">
              <a:solidFill>
                <a:srgbClr val="374151"/>
              </a:solidFill>
              <a:latin typeface="Arial" charset="0"/>
              <a:cs typeface="Arial" charset="0"/>
            </a:endParaRPr>
          </a:p>
        </p:txBody>
      </p:sp>
    </p:spTree>
    <p:extLst>
      <p:ext uri="{BB962C8B-B14F-4D97-AF65-F5344CB8AC3E}">
        <p14:creationId xmlns:p14="http://schemas.microsoft.com/office/powerpoint/2010/main" val="9453239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39738" y="1687932"/>
            <a:ext cx="8264525" cy="361950"/>
          </a:xfrm>
        </p:spPr>
        <p:txBody>
          <a:bodyPr/>
          <a:lstStyle/>
          <a:p>
            <a:r>
              <a:rPr lang="en-GB" dirty="0">
                <a:solidFill>
                  <a:srgbClr val="00A33B"/>
                </a:solidFill>
                <a:latin typeface="Arial"/>
                <a:cs typeface="Arial"/>
              </a:rPr>
              <a:t>Findings from usability testing of the Report of Action online form</a:t>
            </a:r>
            <a:endParaRPr lang="en-US" dirty="0"/>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a:pPr>
                <a:lnSpc>
                  <a:spcPct val="100000"/>
                </a:lnSpc>
                <a:spcBef>
                  <a:spcPct val="0"/>
                </a:spcBef>
                <a:buFontTx/>
                <a:buNone/>
              </a:pPr>
              <a:t>49</a:t>
            </a:fld>
            <a:endParaRPr lang="en-GB" altLang="en-US" sz="1000"/>
          </a:p>
        </p:txBody>
      </p:sp>
      <p:sp>
        <p:nvSpPr>
          <p:cNvPr id="13" name="Content Placeholder 2">
            <a:extLst>
              <a:ext uri="{FF2B5EF4-FFF2-40B4-BE49-F238E27FC236}">
                <a16:creationId xmlns:a16="http://schemas.microsoft.com/office/drawing/2014/main" id="{63212584-D27B-B6B5-4DBA-8B3F1675D3B7}"/>
              </a:ext>
            </a:extLst>
          </p:cNvPr>
          <p:cNvSpPr txBox="1">
            <a:spLocks/>
          </p:cNvSpPr>
          <p:nvPr/>
        </p:nvSpPr>
        <p:spPr bwMode="auto">
          <a:xfrm>
            <a:off x="966129" y="2787276"/>
            <a:ext cx="7833205" cy="3492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2"/>
                </a:solidFill>
                <a:latin typeface="Arial" panose="020B0604020202020204" pitchFamily="34" charset="0"/>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14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12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endParaRPr lang="en-GB" altLang="en-US">
              <a:solidFill>
                <a:srgbClr val="595959"/>
              </a:solidFill>
              <a:latin typeface="Arial" charset="0"/>
              <a:cs typeface="Arial" charset="0"/>
            </a:endParaRPr>
          </a:p>
          <a:p>
            <a:pPr>
              <a:defRPr/>
            </a:pPr>
            <a:endParaRPr lang="en-GB" altLang="en-US">
              <a:solidFill>
                <a:srgbClr val="595959"/>
              </a:solidFill>
              <a:latin typeface="Arial" charset="0"/>
              <a:cs typeface="Arial" charset="0"/>
            </a:endParaRPr>
          </a:p>
          <a:p>
            <a:pPr eaLnBrk="1" hangingPunct="1">
              <a:buFont typeface="Arial" charset="0"/>
              <a:defRPr/>
            </a:pPr>
            <a:endParaRPr lang="en-GB" altLang="en-US">
              <a:solidFill>
                <a:srgbClr val="000000"/>
              </a:solidFill>
              <a:latin typeface="Arial" charset="0"/>
              <a:cs typeface="Arial" charset="0"/>
            </a:endParaRPr>
          </a:p>
          <a:p>
            <a:pPr marL="457200" lvl="1" indent="0" eaLnBrk="1" hangingPunct="1">
              <a:buNone/>
              <a:defRPr/>
            </a:pPr>
            <a:endParaRPr lang="en-GB" altLang="en-US">
              <a:solidFill>
                <a:srgbClr val="00AF41"/>
              </a:solidFill>
              <a:latin typeface="Arial" charset="0"/>
              <a:cs typeface="Arial" charset="0"/>
            </a:endParaRPr>
          </a:p>
        </p:txBody>
      </p:sp>
    </p:spTree>
    <p:extLst>
      <p:ext uri="{BB962C8B-B14F-4D97-AF65-F5344CB8AC3E}">
        <p14:creationId xmlns:p14="http://schemas.microsoft.com/office/powerpoint/2010/main" val="1962792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58476" y="435158"/>
            <a:ext cx="8264525" cy="361950"/>
          </a:xfrm>
        </p:spPr>
        <p:txBody>
          <a:bodyPr/>
          <a:lstStyle/>
          <a:p>
            <a:pPr eaLnBrk="1" hangingPunct="1"/>
            <a:r>
              <a:rPr lang="en-GB" altLang="en-US">
                <a:solidFill>
                  <a:srgbClr val="00A33B"/>
                </a:solidFill>
                <a:latin typeface="Arial"/>
                <a:cs typeface="Arial"/>
              </a:rPr>
              <a:t>Assumptions and hypotheses </a:t>
            </a:r>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a:pPr>
                <a:lnSpc>
                  <a:spcPct val="100000"/>
                </a:lnSpc>
                <a:spcBef>
                  <a:spcPct val="0"/>
                </a:spcBef>
                <a:buFontTx/>
                <a:buNone/>
              </a:pPr>
              <a:t>5</a:t>
            </a:fld>
            <a:endParaRPr lang="en-GB" altLang="en-US" sz="1000"/>
          </a:p>
        </p:txBody>
      </p:sp>
      <p:sp>
        <p:nvSpPr>
          <p:cNvPr id="5" name="Content Placeholder 2">
            <a:extLst>
              <a:ext uri="{FF2B5EF4-FFF2-40B4-BE49-F238E27FC236}">
                <a16:creationId xmlns:a16="http://schemas.microsoft.com/office/drawing/2014/main" id="{672A6D5E-F65C-3C2A-F6D3-D0B2D38CC314}"/>
              </a:ext>
            </a:extLst>
          </p:cNvPr>
          <p:cNvSpPr>
            <a:spLocks noGrp="1"/>
          </p:cNvSpPr>
          <p:nvPr>
            <p:ph idx="1"/>
          </p:nvPr>
        </p:nvSpPr>
        <p:spPr>
          <a:xfrm>
            <a:off x="439738" y="1155700"/>
            <a:ext cx="8264525" cy="3481388"/>
          </a:xfrm>
        </p:spPr>
        <p:txBody>
          <a:bodyPr/>
          <a:lstStyle/>
          <a:p>
            <a:pPr marL="285750" indent="-285750">
              <a:defRPr/>
            </a:pPr>
            <a:r>
              <a:rPr lang="en-GB" sz="1500">
                <a:solidFill>
                  <a:schemeClr val="tx1">
                    <a:lumMod val="65000"/>
                    <a:lumOff val="35000"/>
                  </a:schemeClr>
                </a:solidFill>
                <a:latin typeface="Arial"/>
                <a:cs typeface="Arial"/>
              </a:rPr>
              <a:t>It is only ecologists who will fill out or submit a Report of Action taken.</a:t>
            </a:r>
          </a:p>
          <a:p>
            <a:pPr marL="285750" indent="-285750">
              <a:defRPr/>
            </a:pPr>
            <a:r>
              <a:rPr lang="en-GB" sz="1500">
                <a:solidFill>
                  <a:schemeClr val="tx1">
                    <a:lumMod val="65000"/>
                    <a:lumOff val="35000"/>
                  </a:schemeClr>
                </a:solidFill>
                <a:latin typeface="Arial"/>
                <a:cs typeface="Arial"/>
              </a:rPr>
              <a:t>Users of the Report of Action prototype have access to an internet enabled device at the time of completing and submitting it.</a:t>
            </a:r>
          </a:p>
          <a:p>
            <a:pPr marL="285750" indent="-285750">
              <a:defRPr/>
            </a:pPr>
            <a:r>
              <a:rPr lang="en-GB" sz="1500">
                <a:solidFill>
                  <a:schemeClr val="tx1">
                    <a:lumMod val="65000"/>
                    <a:lumOff val="35000"/>
                  </a:schemeClr>
                </a:solidFill>
                <a:latin typeface="Arial"/>
                <a:cs typeface="Arial"/>
              </a:rPr>
              <a:t>The Report of Action prototype will be a faster, more accessible alternative to the current L24 Report of Action form.</a:t>
            </a:r>
          </a:p>
          <a:p>
            <a:pPr marL="285750" indent="-285750">
              <a:defRPr/>
            </a:pPr>
            <a:r>
              <a:rPr lang="en-GB" sz="1500">
                <a:solidFill>
                  <a:schemeClr val="tx1">
                    <a:lumMod val="65000"/>
                    <a:lumOff val="35000"/>
                  </a:schemeClr>
                </a:solidFill>
                <a:latin typeface="Arial"/>
                <a:cs typeface="Arial"/>
              </a:rPr>
              <a:t>The Report of Action prototype will be usable for users.</a:t>
            </a:r>
            <a:endParaRPr lang="en-GB" sz="1500">
              <a:solidFill>
                <a:schemeClr val="tx1">
                  <a:lumMod val="65000"/>
                  <a:lumOff val="35000"/>
                </a:schemeClr>
              </a:solidFill>
              <a:latin typeface="Arial" charset="0"/>
              <a:cs typeface="Arial" charset="0"/>
            </a:endParaRPr>
          </a:p>
          <a:p>
            <a:pPr marL="285750" indent="-285750">
              <a:defRPr/>
            </a:pPr>
            <a:endParaRPr lang="en-GB" sz="1500">
              <a:solidFill>
                <a:srgbClr val="595959"/>
              </a:solidFill>
              <a:latin typeface="Arial" charset="0"/>
              <a:cs typeface="Arial" charset="0"/>
            </a:endParaRPr>
          </a:p>
          <a:p>
            <a:pPr marL="0" indent="0">
              <a:buNone/>
              <a:defRPr/>
            </a:pPr>
            <a:endParaRPr lang="en-GB" altLang="en-US">
              <a:solidFill>
                <a:srgbClr val="595959"/>
              </a:solidFill>
              <a:latin typeface="Arial" charset="0"/>
              <a:cs typeface="Arial" charset="0"/>
            </a:endParaRPr>
          </a:p>
          <a:p>
            <a:pPr marL="457200" lvl="1" indent="0" eaLnBrk="1" hangingPunct="1">
              <a:buNone/>
              <a:defRPr/>
            </a:pPr>
            <a:endParaRPr lang="en-GB" altLang="en-US">
              <a:solidFill>
                <a:srgbClr val="00AF41"/>
              </a:solidFill>
              <a:latin typeface="Arial" charset="0"/>
              <a:cs typeface="Arial" charset="0"/>
            </a:endParaRPr>
          </a:p>
        </p:txBody>
      </p:sp>
    </p:spTree>
    <p:extLst>
      <p:ext uri="{BB962C8B-B14F-4D97-AF65-F5344CB8AC3E}">
        <p14:creationId xmlns:p14="http://schemas.microsoft.com/office/powerpoint/2010/main" val="22959553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document&#10;&#10;Description automatically generated">
            <a:extLst>
              <a:ext uri="{FF2B5EF4-FFF2-40B4-BE49-F238E27FC236}">
                <a16:creationId xmlns:a16="http://schemas.microsoft.com/office/drawing/2014/main" id="{41BEA6E7-97E4-3F8B-FE9D-80AB0A7D60E1}"/>
              </a:ext>
            </a:extLst>
          </p:cNvPr>
          <p:cNvPicPr>
            <a:picLocks noChangeAspect="1"/>
          </p:cNvPicPr>
          <p:nvPr/>
        </p:nvPicPr>
        <p:blipFill>
          <a:blip r:embed="rId3"/>
          <a:stretch>
            <a:fillRect/>
          </a:stretch>
        </p:blipFill>
        <p:spPr>
          <a:xfrm>
            <a:off x="5471555" y="1246339"/>
            <a:ext cx="2342408" cy="2650821"/>
          </a:xfrm>
          <a:prstGeom prst="rect">
            <a:avLst/>
          </a:prstGeom>
          <a:ln>
            <a:noFill/>
          </a:ln>
          <a:effectLst>
            <a:outerShdw blurRad="292100" dist="139700" dir="2700000" algn="tl" rotWithShape="0">
              <a:srgbClr val="333333">
                <a:alpha val="65000"/>
              </a:srgbClr>
            </a:outerShdw>
          </a:effectLst>
        </p:spPr>
      </p:pic>
      <p:sp>
        <p:nvSpPr>
          <p:cNvPr id="15362" name="Title 1"/>
          <p:cNvSpPr>
            <a:spLocks noGrp="1"/>
          </p:cNvSpPr>
          <p:nvPr>
            <p:ph type="title"/>
          </p:nvPr>
        </p:nvSpPr>
        <p:spPr>
          <a:xfrm>
            <a:off x="418172" y="350838"/>
            <a:ext cx="8264525" cy="361950"/>
          </a:xfrm>
        </p:spPr>
        <p:txBody>
          <a:bodyPr/>
          <a:lstStyle/>
          <a:p>
            <a:r>
              <a:rPr lang="en-GB" dirty="0">
                <a:solidFill>
                  <a:srgbClr val="00A33B"/>
                </a:solidFill>
                <a:latin typeface="Arial"/>
                <a:cs typeface="Arial"/>
              </a:rPr>
              <a:t>The email is useful, but not specific enough</a:t>
            </a:r>
            <a:endParaRPr lang="en-US" dirty="0"/>
          </a:p>
        </p:txBody>
      </p:sp>
      <p:sp>
        <p:nvSpPr>
          <p:cNvPr id="13315" name="Content Placeholder 2"/>
          <p:cNvSpPr>
            <a:spLocks noGrp="1"/>
          </p:cNvSpPr>
          <p:nvPr>
            <p:ph idx="1"/>
          </p:nvPr>
        </p:nvSpPr>
        <p:spPr>
          <a:xfrm>
            <a:off x="563095" y="1216152"/>
            <a:ext cx="4448711" cy="3932031"/>
          </a:xfrm>
        </p:spPr>
        <p:txBody>
          <a:bodyPr/>
          <a:lstStyle/>
          <a:p>
            <a:pPr marL="0" indent="0">
              <a:buNone/>
              <a:defRPr/>
            </a:pPr>
            <a:r>
              <a:rPr lang="en-GB" sz="1400">
                <a:solidFill>
                  <a:srgbClr val="374151"/>
                </a:solidFill>
                <a:latin typeface="Arial"/>
                <a:cs typeface="Arial"/>
              </a:rPr>
              <a:t>The email served as a useful reminder to submit a Report of Action form. However, for users with multiple licenses in various submission stages, it lacked clarity regarding the specific license it referred to, necessitating their own deduction.</a:t>
            </a:r>
            <a:endParaRPr lang="en-US"/>
          </a:p>
          <a:p>
            <a:pPr marL="0" indent="0">
              <a:buNone/>
              <a:defRPr/>
            </a:pPr>
            <a:r>
              <a:rPr lang="en-GB" sz="1400" dirty="0">
                <a:solidFill>
                  <a:srgbClr val="374151"/>
                </a:solidFill>
                <a:latin typeface="Arial"/>
                <a:cs typeface="Arial"/>
              </a:rPr>
              <a:t>Moreover, one participant, who was less confident with digital skills, explicitly desired clear instruction to click the link, eliminating uncertainty about the correct action.</a:t>
            </a:r>
            <a:endParaRPr lang="en-GB" dirty="0"/>
          </a:p>
          <a:p>
            <a:pPr marL="0" indent="0">
              <a:buNone/>
              <a:defRPr/>
            </a:pPr>
            <a:endParaRPr lang="en-GB" sz="1400" dirty="0">
              <a:solidFill>
                <a:srgbClr val="374151"/>
              </a:solidFill>
              <a:latin typeface="Arial" charset="0"/>
              <a:cs typeface="Arial" charset="0"/>
            </a:endParaRPr>
          </a:p>
          <a:p>
            <a:pPr marL="0" indent="0">
              <a:buNone/>
              <a:defRPr/>
            </a:pPr>
            <a:endParaRPr lang="en-GB" sz="1400" dirty="0">
              <a:solidFill>
                <a:srgbClr val="374151"/>
              </a:solidFill>
              <a:latin typeface="Arial" charset="0"/>
              <a:cs typeface="Arial" charset="0"/>
            </a:endParaRPr>
          </a:p>
          <a:p>
            <a:pPr marL="0" indent="0">
              <a:buNone/>
              <a:defRPr/>
            </a:pPr>
            <a:endParaRPr lang="en-GB" sz="1400">
              <a:solidFill>
                <a:srgbClr val="374151"/>
              </a:solidFill>
              <a:latin typeface="Arial" charset="0"/>
              <a:cs typeface="Arial" charset="0"/>
            </a:endParaRPr>
          </a:p>
          <a:p>
            <a:pPr marL="0" indent="0">
              <a:buNone/>
              <a:defRPr/>
            </a:pPr>
            <a:endParaRPr lang="en-GB" altLang="en-US">
              <a:solidFill>
                <a:srgbClr val="595959"/>
              </a:solidFill>
              <a:latin typeface="Arial" charset="0"/>
              <a:cs typeface="Arial" charset="0"/>
            </a:endParaRPr>
          </a:p>
          <a:p>
            <a:pPr>
              <a:buFont typeface="Arial" charset="0"/>
              <a:buChar char="•"/>
              <a:defRPr/>
            </a:pPr>
            <a:endParaRPr lang="en-GB" altLang="en-US">
              <a:solidFill>
                <a:srgbClr val="595959"/>
              </a:solidFill>
              <a:latin typeface="Arial" charset="0"/>
              <a:cs typeface="Arial" charset="0"/>
            </a:endParaRPr>
          </a:p>
          <a:p>
            <a:pPr eaLnBrk="1" hangingPunct="1">
              <a:buFont typeface="Arial" charset="0"/>
              <a:buChar char="•"/>
              <a:defRPr/>
            </a:pPr>
            <a:endParaRPr lang="en-GB" altLang="en-US">
              <a:solidFill>
                <a:srgbClr val="000000"/>
              </a:solidFill>
              <a:latin typeface="Arial" charset="0"/>
              <a:cs typeface="Arial" charset="0"/>
            </a:endParaRPr>
          </a:p>
          <a:p>
            <a:pPr marL="457200" lvl="1" indent="0" eaLnBrk="1" hangingPunct="1">
              <a:buNone/>
              <a:defRPr/>
            </a:pPr>
            <a:endParaRPr lang="en-GB" altLang="en-US">
              <a:solidFill>
                <a:srgbClr val="00AF41"/>
              </a:solidFill>
              <a:latin typeface="Arial" charset="0"/>
              <a:cs typeface="Arial" charset="0"/>
            </a:endParaRPr>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a:pPr>
                <a:lnSpc>
                  <a:spcPct val="100000"/>
                </a:lnSpc>
                <a:spcBef>
                  <a:spcPct val="0"/>
                </a:spcBef>
                <a:buFontTx/>
                <a:buNone/>
              </a:pPr>
              <a:t>50</a:t>
            </a:fld>
            <a:endParaRPr lang="en-GB" altLang="en-US" sz="1000"/>
          </a:p>
        </p:txBody>
      </p:sp>
      <p:sp>
        <p:nvSpPr>
          <p:cNvPr id="8" name="Speech Bubble: Rectangle with Corners Rounded 7">
            <a:extLst>
              <a:ext uri="{FF2B5EF4-FFF2-40B4-BE49-F238E27FC236}">
                <a16:creationId xmlns:a16="http://schemas.microsoft.com/office/drawing/2014/main" id="{193DAD6C-E7EB-0528-029C-1F8539394E61}"/>
              </a:ext>
            </a:extLst>
          </p:cNvPr>
          <p:cNvSpPr/>
          <p:nvPr/>
        </p:nvSpPr>
        <p:spPr>
          <a:xfrm>
            <a:off x="7655810" y="1430759"/>
            <a:ext cx="1297648" cy="1410982"/>
          </a:xfrm>
          <a:prstGeom prst="wedgeRoundRectCallout">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GB" sz="1200" dirty="0">
              <a:solidFill>
                <a:schemeClr val="tx1">
                  <a:lumMod val="75000"/>
                  <a:lumOff val="25000"/>
                </a:schemeClr>
              </a:solidFill>
              <a:latin typeface="Arial"/>
              <a:ea typeface="+mn-lt"/>
              <a:cs typeface="Arial"/>
            </a:endParaRPr>
          </a:p>
          <a:p>
            <a:r>
              <a:rPr lang="en-GB" sz="1000" i="1" dirty="0">
                <a:solidFill>
                  <a:schemeClr val="tx1">
                    <a:lumMod val="75000"/>
                    <a:lumOff val="25000"/>
                  </a:schemeClr>
                </a:solidFill>
                <a:latin typeface="Arial"/>
                <a:ea typeface="+mn-lt"/>
                <a:cs typeface="Arial"/>
              </a:rPr>
              <a:t>"I have no idea what this licence is, no idea what species it is as I can't remember just from the [licence] number"</a:t>
            </a:r>
            <a:r>
              <a:rPr lang="en-GB" sz="1000" dirty="0">
                <a:solidFill>
                  <a:schemeClr val="tx1">
                    <a:lumMod val="75000"/>
                    <a:lumOff val="25000"/>
                  </a:schemeClr>
                </a:solidFill>
                <a:latin typeface="Arial"/>
                <a:ea typeface="+mn-lt"/>
                <a:cs typeface="Arial"/>
              </a:rPr>
              <a:t> P2</a:t>
            </a:r>
            <a:endParaRPr lang="en-US" sz="1000" dirty="0">
              <a:solidFill>
                <a:schemeClr val="tx1">
                  <a:lumMod val="75000"/>
                  <a:lumOff val="25000"/>
                </a:schemeClr>
              </a:solidFill>
              <a:cs typeface="Calibri"/>
            </a:endParaRPr>
          </a:p>
          <a:p>
            <a:endParaRPr lang="en-GB" sz="1200">
              <a:solidFill>
                <a:schemeClr val="tx1">
                  <a:lumMod val="75000"/>
                  <a:lumOff val="25000"/>
                </a:schemeClr>
              </a:solidFill>
              <a:latin typeface="Calibri"/>
              <a:cs typeface="Calibri"/>
            </a:endParaRPr>
          </a:p>
        </p:txBody>
      </p:sp>
      <p:sp>
        <p:nvSpPr>
          <p:cNvPr id="10" name="Speech Bubble: Rectangle with Corners Rounded 9">
            <a:extLst>
              <a:ext uri="{FF2B5EF4-FFF2-40B4-BE49-F238E27FC236}">
                <a16:creationId xmlns:a16="http://schemas.microsoft.com/office/drawing/2014/main" id="{AF1A74FF-0043-5F3F-971F-DDE4A6331C06}"/>
              </a:ext>
            </a:extLst>
          </p:cNvPr>
          <p:cNvSpPr/>
          <p:nvPr/>
        </p:nvSpPr>
        <p:spPr>
          <a:xfrm>
            <a:off x="6969268" y="3419875"/>
            <a:ext cx="1817195" cy="1158632"/>
          </a:xfrm>
          <a:prstGeom prst="wedgeRoundRectCallout">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GB" sz="1200" dirty="0">
              <a:solidFill>
                <a:schemeClr val="tx1">
                  <a:lumMod val="75000"/>
                  <a:lumOff val="25000"/>
                </a:schemeClr>
              </a:solidFill>
              <a:latin typeface="Arial"/>
              <a:ea typeface="+mn-lt"/>
              <a:cs typeface="Arial"/>
            </a:endParaRPr>
          </a:p>
          <a:p>
            <a:r>
              <a:rPr lang="en-GB" sz="1000" i="1" dirty="0">
                <a:solidFill>
                  <a:schemeClr val="tx1">
                    <a:lumMod val="75000"/>
                    <a:lumOff val="25000"/>
                  </a:schemeClr>
                </a:solidFill>
                <a:latin typeface="Arial"/>
                <a:ea typeface="+mn-lt"/>
                <a:cs typeface="Arial"/>
              </a:rPr>
              <a:t>"I would find this frustrating because it's not actually saying click on the link below and as an IT dunce. I would just click on it to see what happened."</a:t>
            </a:r>
            <a:r>
              <a:rPr lang="en-GB" sz="1000" dirty="0">
                <a:solidFill>
                  <a:schemeClr val="tx1">
                    <a:lumMod val="75000"/>
                    <a:lumOff val="25000"/>
                  </a:schemeClr>
                </a:solidFill>
                <a:latin typeface="Arial"/>
                <a:ea typeface="+mn-lt"/>
                <a:cs typeface="Arial"/>
              </a:rPr>
              <a:t> P4</a:t>
            </a:r>
            <a:endParaRPr lang="en-GB" dirty="0">
              <a:solidFill>
                <a:schemeClr val="tx1">
                  <a:lumMod val="75000"/>
                  <a:lumOff val="25000"/>
                </a:schemeClr>
              </a:solidFill>
            </a:endParaRPr>
          </a:p>
          <a:p>
            <a:endParaRPr lang="en-GB" sz="1200">
              <a:solidFill>
                <a:schemeClr val="tx1">
                  <a:lumMod val="75000"/>
                  <a:lumOff val="25000"/>
                </a:schemeClr>
              </a:solidFill>
              <a:latin typeface="Calibri"/>
              <a:cs typeface="Calibri"/>
            </a:endParaRPr>
          </a:p>
        </p:txBody>
      </p:sp>
      <p:sp>
        <p:nvSpPr>
          <p:cNvPr id="3" name="Oval 2">
            <a:extLst>
              <a:ext uri="{FF2B5EF4-FFF2-40B4-BE49-F238E27FC236}">
                <a16:creationId xmlns:a16="http://schemas.microsoft.com/office/drawing/2014/main" id="{B75E83F3-80B2-30CA-0785-D4DDC41607ED}"/>
              </a:ext>
            </a:extLst>
          </p:cNvPr>
          <p:cNvSpPr/>
          <p:nvPr/>
        </p:nvSpPr>
        <p:spPr>
          <a:xfrm>
            <a:off x="8393381" y="184690"/>
            <a:ext cx="534081" cy="52579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b="1" dirty="0">
                <a:cs typeface="Calibri"/>
              </a:rPr>
              <a:t>L</a:t>
            </a:r>
            <a:endParaRPr lang="en-US" sz="1400" dirty="0">
              <a:cs typeface="Calibri"/>
            </a:endParaRPr>
          </a:p>
        </p:txBody>
      </p:sp>
    </p:spTree>
    <p:extLst>
      <p:ext uri="{BB962C8B-B14F-4D97-AF65-F5344CB8AC3E}">
        <p14:creationId xmlns:p14="http://schemas.microsoft.com/office/powerpoint/2010/main" val="30644013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49263" y="350838"/>
            <a:ext cx="8140700" cy="504825"/>
          </a:xfrm>
        </p:spPr>
        <p:txBody>
          <a:bodyPr/>
          <a:lstStyle/>
          <a:p>
            <a:r>
              <a:rPr lang="en-GB" altLang="en-US" dirty="0">
                <a:solidFill>
                  <a:srgbClr val="00A33B"/>
                </a:solidFill>
                <a:latin typeface="Arial"/>
                <a:cs typeface="Arial"/>
              </a:rPr>
              <a:t>Participants felt uneasy about the prospect of using a personal Gov Gateway account</a:t>
            </a:r>
            <a:endParaRPr lang="en-US" dirty="0"/>
          </a:p>
        </p:txBody>
      </p:sp>
      <p:sp>
        <p:nvSpPr>
          <p:cNvPr id="13315" name="Content Placeholder 2"/>
          <p:cNvSpPr>
            <a:spLocks noGrp="1"/>
          </p:cNvSpPr>
          <p:nvPr>
            <p:ph idx="1"/>
          </p:nvPr>
        </p:nvSpPr>
        <p:spPr>
          <a:xfrm>
            <a:off x="439738" y="1565455"/>
            <a:ext cx="8264525" cy="3481388"/>
          </a:xfrm>
        </p:spPr>
        <p:txBody>
          <a:bodyPr/>
          <a:lstStyle/>
          <a:p>
            <a:pPr marL="0" indent="0" eaLnBrk="1" hangingPunct="1">
              <a:buNone/>
              <a:defRPr/>
            </a:pPr>
            <a:endParaRPr lang="en-GB" altLang="en-US">
              <a:solidFill>
                <a:schemeClr val="tx1">
                  <a:lumMod val="65000"/>
                  <a:lumOff val="35000"/>
                </a:schemeClr>
              </a:solidFill>
            </a:endParaRPr>
          </a:p>
          <a:p>
            <a:pPr marL="0" indent="0">
              <a:buNone/>
              <a:defRPr/>
            </a:pPr>
            <a:endParaRPr lang="en-GB" altLang="en-US">
              <a:solidFill>
                <a:schemeClr val="tx1">
                  <a:lumMod val="65000"/>
                  <a:lumOff val="35000"/>
                </a:schemeClr>
              </a:solidFill>
              <a:latin typeface="Arial" charset="0"/>
              <a:cs typeface="Arial" charset="0"/>
            </a:endParaRPr>
          </a:p>
          <a:p>
            <a:pPr>
              <a:buFont typeface="Arial" charset="0"/>
              <a:buChar char="•"/>
              <a:defRPr/>
            </a:pPr>
            <a:endParaRPr lang="en-GB" altLang="en-US">
              <a:solidFill>
                <a:srgbClr val="595959"/>
              </a:solidFill>
              <a:latin typeface="Arial" charset="0"/>
              <a:cs typeface="Arial" charset="0"/>
            </a:endParaRPr>
          </a:p>
          <a:p>
            <a:pPr marL="0" indent="0" eaLnBrk="1" hangingPunct="1">
              <a:buNone/>
              <a:defRPr/>
            </a:pPr>
            <a:endParaRPr lang="en-GB" altLang="en-US">
              <a:solidFill>
                <a:srgbClr val="000000"/>
              </a:solidFill>
              <a:latin typeface="Arial" charset="0"/>
              <a:cs typeface="Arial" charset="0"/>
            </a:endParaRPr>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dirty="0"/>
              <a:pPr>
                <a:lnSpc>
                  <a:spcPct val="100000"/>
                </a:lnSpc>
                <a:spcBef>
                  <a:spcPct val="0"/>
                </a:spcBef>
                <a:buFontTx/>
                <a:buNone/>
              </a:pPr>
              <a:t>51</a:t>
            </a:fld>
            <a:endParaRPr lang="en-GB" altLang="en-US" sz="1000" dirty="0"/>
          </a:p>
        </p:txBody>
      </p:sp>
      <p:pic>
        <p:nvPicPr>
          <p:cNvPr id="2" name="Picture 1" descr="A screenshot of a sign in&#10;&#10;Description automatically generated">
            <a:extLst>
              <a:ext uri="{FF2B5EF4-FFF2-40B4-BE49-F238E27FC236}">
                <a16:creationId xmlns:a16="http://schemas.microsoft.com/office/drawing/2014/main" id="{DDF800D7-9056-97FE-201E-6D01FEBEB36F}"/>
              </a:ext>
            </a:extLst>
          </p:cNvPr>
          <p:cNvPicPr>
            <a:picLocks noChangeAspect="1"/>
          </p:cNvPicPr>
          <p:nvPr/>
        </p:nvPicPr>
        <p:blipFill>
          <a:blip r:embed="rId2"/>
          <a:stretch>
            <a:fillRect/>
          </a:stretch>
        </p:blipFill>
        <p:spPr>
          <a:xfrm>
            <a:off x="6456671" y="1647460"/>
            <a:ext cx="1312940" cy="2783894"/>
          </a:xfrm>
          <a:prstGeom prst="rect">
            <a:avLst/>
          </a:prstGeom>
          <a:ln>
            <a:noFill/>
          </a:ln>
          <a:effectLst>
            <a:outerShdw blurRad="292100" dist="139700" dir="2700000" algn="tl" rotWithShape="0">
              <a:srgbClr val="333333">
                <a:alpha val="65000"/>
              </a:srgbClr>
            </a:outerShdw>
          </a:effectLst>
        </p:spPr>
      </p:pic>
      <p:sp>
        <p:nvSpPr>
          <p:cNvPr id="4" name="Content Placeholder 2">
            <a:extLst>
              <a:ext uri="{FF2B5EF4-FFF2-40B4-BE49-F238E27FC236}">
                <a16:creationId xmlns:a16="http://schemas.microsoft.com/office/drawing/2014/main" id="{5E5E3845-CD02-DA0E-B0A1-DD35B54CC096}"/>
              </a:ext>
            </a:extLst>
          </p:cNvPr>
          <p:cNvSpPr txBox="1">
            <a:spLocks/>
          </p:cNvSpPr>
          <p:nvPr/>
        </p:nvSpPr>
        <p:spPr bwMode="auto">
          <a:xfrm>
            <a:off x="563095" y="1216152"/>
            <a:ext cx="4448711" cy="3932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2"/>
                </a:solidFill>
                <a:latin typeface="Arial" panose="020B0604020202020204" pitchFamily="34" charset="0"/>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14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12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endParaRPr lang="en-GB" sz="1400" dirty="0">
              <a:solidFill>
                <a:srgbClr val="374151"/>
              </a:solidFill>
              <a:latin typeface="Arial"/>
              <a:cs typeface="Arial"/>
            </a:endParaRPr>
          </a:p>
          <a:p>
            <a:pPr marL="0" indent="0">
              <a:buNone/>
              <a:defRPr/>
            </a:pPr>
            <a:r>
              <a:rPr lang="en-GB" sz="1400" dirty="0">
                <a:solidFill>
                  <a:srgbClr val="374151"/>
                </a:solidFill>
                <a:latin typeface="Arial"/>
                <a:cs typeface="Arial"/>
              </a:rPr>
              <a:t>Participants, though familiar with Government Gateway, felt uneasy about using the prospect of using a personal account for business, since they were unsure about what information would be linked.</a:t>
            </a:r>
            <a:endParaRPr lang="en-GB" dirty="0"/>
          </a:p>
        </p:txBody>
      </p:sp>
    </p:spTree>
    <p:extLst>
      <p:ext uri="{BB962C8B-B14F-4D97-AF65-F5344CB8AC3E}">
        <p14:creationId xmlns:p14="http://schemas.microsoft.com/office/powerpoint/2010/main" val="6056968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18172" y="350838"/>
            <a:ext cx="8264525" cy="361950"/>
          </a:xfrm>
        </p:spPr>
        <p:txBody>
          <a:bodyPr/>
          <a:lstStyle/>
          <a:p>
            <a:r>
              <a:rPr lang="en-GB" dirty="0">
                <a:solidFill>
                  <a:srgbClr val="00A33B"/>
                </a:solidFill>
                <a:latin typeface="Arial"/>
                <a:cs typeface="Arial"/>
              </a:rPr>
              <a:t>The 'view licences' page was understood, but was not specific enough</a:t>
            </a:r>
            <a:endParaRPr lang="en-US" dirty="0"/>
          </a:p>
        </p:txBody>
      </p:sp>
      <p:sp>
        <p:nvSpPr>
          <p:cNvPr id="13315" name="Content Placeholder 2"/>
          <p:cNvSpPr>
            <a:spLocks noGrp="1"/>
          </p:cNvSpPr>
          <p:nvPr>
            <p:ph idx="1"/>
          </p:nvPr>
        </p:nvSpPr>
        <p:spPr>
          <a:xfrm>
            <a:off x="563095" y="1216152"/>
            <a:ext cx="4448711" cy="3932031"/>
          </a:xfrm>
        </p:spPr>
        <p:txBody>
          <a:bodyPr/>
          <a:lstStyle/>
          <a:p>
            <a:pPr marL="0" indent="0">
              <a:buNone/>
              <a:defRPr/>
            </a:pPr>
            <a:endParaRPr lang="en-GB" sz="1400" dirty="0">
              <a:solidFill>
                <a:srgbClr val="374151"/>
              </a:solidFill>
              <a:latin typeface="Arial"/>
              <a:cs typeface="Arial"/>
            </a:endParaRPr>
          </a:p>
          <a:p>
            <a:pPr marL="0" indent="0">
              <a:buNone/>
              <a:defRPr/>
            </a:pPr>
            <a:r>
              <a:rPr lang="en-GB" sz="1400" dirty="0">
                <a:solidFill>
                  <a:srgbClr val="374151"/>
                </a:solidFill>
                <a:latin typeface="Arial"/>
                <a:cs typeface="Arial"/>
              </a:rPr>
              <a:t>The 'view licences' page was universally understood and seemed to potentially serve as a central hub for all license applications. And Participants primarily used the site name to search for their intended license.</a:t>
            </a:r>
          </a:p>
          <a:p>
            <a:pPr marL="0" indent="0">
              <a:buNone/>
              <a:defRPr/>
            </a:pPr>
            <a:r>
              <a:rPr lang="en-GB" sz="1400" dirty="0">
                <a:solidFill>
                  <a:srgbClr val="374151"/>
                </a:solidFill>
                <a:latin typeface="Arial"/>
                <a:cs typeface="Arial"/>
              </a:rPr>
              <a:t>All participants eventually found the correct 'action needed' option, but with varying effort.</a:t>
            </a:r>
            <a:endParaRPr lang="en-GB" dirty="0"/>
          </a:p>
          <a:p>
            <a:pPr marL="0" indent="0">
              <a:buNone/>
              <a:defRPr/>
            </a:pPr>
            <a:r>
              <a:rPr lang="en-GB" sz="1400" dirty="0">
                <a:solidFill>
                  <a:srgbClr val="374151"/>
                </a:solidFill>
                <a:latin typeface="Arial"/>
                <a:cs typeface="Arial"/>
              </a:rPr>
              <a:t>Overall, participants deduced the correct selection through a process of elimination of other options.</a:t>
            </a:r>
            <a:endParaRPr lang="en-GB" dirty="0"/>
          </a:p>
          <a:p>
            <a:pPr marL="0" indent="0">
              <a:buNone/>
              <a:defRPr/>
            </a:pPr>
            <a:r>
              <a:rPr lang="en-GB" sz="1400" dirty="0">
                <a:solidFill>
                  <a:srgbClr val="374151"/>
                </a:solidFill>
                <a:latin typeface="Arial"/>
                <a:cs typeface="Arial"/>
              </a:rPr>
              <a:t>This implies that as multiple licenses accumulate with required actions, it might become cognitively demanding to deduce each licence's stage.</a:t>
            </a:r>
            <a:endParaRPr lang="en-GB" dirty="0"/>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a:pPr>
                <a:lnSpc>
                  <a:spcPct val="100000"/>
                </a:lnSpc>
                <a:spcBef>
                  <a:spcPct val="0"/>
                </a:spcBef>
                <a:buFontTx/>
                <a:buNone/>
              </a:pPr>
              <a:t>52</a:t>
            </a:fld>
            <a:endParaRPr lang="en-GB" altLang="en-US" sz="1000"/>
          </a:p>
        </p:txBody>
      </p:sp>
      <p:pic>
        <p:nvPicPr>
          <p:cNvPr id="3" name="Picture 2" descr="A screenshot of a computer&#10;&#10;Description automatically generated">
            <a:extLst>
              <a:ext uri="{FF2B5EF4-FFF2-40B4-BE49-F238E27FC236}">
                <a16:creationId xmlns:a16="http://schemas.microsoft.com/office/drawing/2014/main" id="{532F5FD3-4281-DD22-4B56-ABD49D809EC1}"/>
              </a:ext>
            </a:extLst>
          </p:cNvPr>
          <p:cNvPicPr>
            <a:picLocks noChangeAspect="1"/>
          </p:cNvPicPr>
          <p:nvPr/>
        </p:nvPicPr>
        <p:blipFill>
          <a:blip r:embed="rId3"/>
          <a:stretch>
            <a:fillRect/>
          </a:stretch>
        </p:blipFill>
        <p:spPr>
          <a:xfrm>
            <a:off x="5467845" y="1562024"/>
            <a:ext cx="2743200" cy="1900697"/>
          </a:xfrm>
          <a:prstGeom prst="rect">
            <a:avLst/>
          </a:prstGeom>
          <a:ln>
            <a:noFill/>
          </a:ln>
          <a:effectLst>
            <a:outerShdw blurRad="292100" dist="139700" dir="2700000" algn="tl" rotWithShape="0">
              <a:srgbClr val="333333">
                <a:alpha val="65000"/>
              </a:srgbClr>
            </a:outerShdw>
          </a:effectLst>
        </p:spPr>
      </p:pic>
      <p:sp>
        <p:nvSpPr>
          <p:cNvPr id="10" name="Speech Bubble: Rectangle with Corners Rounded 9">
            <a:extLst>
              <a:ext uri="{FF2B5EF4-FFF2-40B4-BE49-F238E27FC236}">
                <a16:creationId xmlns:a16="http://schemas.microsoft.com/office/drawing/2014/main" id="{AF1A74FF-0043-5F3F-971F-DDE4A6331C06}"/>
              </a:ext>
            </a:extLst>
          </p:cNvPr>
          <p:cNvSpPr/>
          <p:nvPr/>
        </p:nvSpPr>
        <p:spPr>
          <a:xfrm>
            <a:off x="6101328" y="3089316"/>
            <a:ext cx="2384984" cy="1351606"/>
          </a:xfrm>
          <a:prstGeom prst="wedgeRoundRectCallout">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GB" sz="1200" dirty="0">
              <a:solidFill>
                <a:schemeClr val="tx1">
                  <a:lumMod val="75000"/>
                  <a:lumOff val="25000"/>
                </a:schemeClr>
              </a:solidFill>
              <a:latin typeface="Arial"/>
              <a:ea typeface="+mn-lt"/>
              <a:cs typeface="Arial"/>
            </a:endParaRPr>
          </a:p>
          <a:p>
            <a:r>
              <a:rPr lang="en-GB" sz="1000" i="1" dirty="0">
                <a:solidFill>
                  <a:schemeClr val="tx1">
                    <a:lumMod val="75000"/>
                    <a:lumOff val="25000"/>
                  </a:schemeClr>
                </a:solidFill>
                <a:latin typeface="Arial"/>
                <a:ea typeface="+mn-lt"/>
                <a:cs typeface="Arial"/>
              </a:rPr>
              <a:t>"So, I've got one here that says Badger mitigation low at 90. Lower East Side farm. Action needed. I've got one that says in progress. So presumably I'm </a:t>
            </a:r>
            <a:r>
              <a:rPr lang="en-GB" sz="1000" i="1" dirty="0" err="1">
                <a:solidFill>
                  <a:schemeClr val="tx1">
                    <a:lumMod val="75000"/>
                    <a:lumOff val="25000"/>
                  </a:schemeClr>
                </a:solidFill>
                <a:latin typeface="Arial"/>
                <a:ea typeface="+mn-lt"/>
                <a:cs typeface="Arial"/>
              </a:rPr>
              <a:t>gonna</a:t>
            </a:r>
            <a:r>
              <a:rPr lang="en-GB" sz="1000" i="1" dirty="0">
                <a:solidFill>
                  <a:schemeClr val="tx1">
                    <a:lumMod val="75000"/>
                    <a:lumOff val="25000"/>
                  </a:schemeClr>
                </a:solidFill>
                <a:latin typeface="Arial"/>
                <a:ea typeface="+mn-lt"/>
                <a:cs typeface="Arial"/>
              </a:rPr>
              <a:t> go to the one that's in progress. I haven't closed it down. That's still live. Haven't got a report on it."</a:t>
            </a:r>
            <a:r>
              <a:rPr lang="en-GB" sz="1000" dirty="0">
                <a:solidFill>
                  <a:schemeClr val="tx1">
                    <a:lumMod val="75000"/>
                    <a:lumOff val="25000"/>
                  </a:schemeClr>
                </a:solidFill>
                <a:latin typeface="Arial"/>
                <a:ea typeface="+mn-lt"/>
                <a:cs typeface="Arial"/>
              </a:rPr>
              <a:t> P4</a:t>
            </a:r>
            <a:endParaRPr lang="en-GB" dirty="0">
              <a:solidFill>
                <a:schemeClr val="tx1">
                  <a:lumMod val="75000"/>
                  <a:lumOff val="25000"/>
                </a:schemeClr>
              </a:solidFill>
              <a:cs typeface="Calibri"/>
            </a:endParaRPr>
          </a:p>
          <a:p>
            <a:endParaRPr lang="en-GB" sz="1200">
              <a:solidFill>
                <a:schemeClr val="tx1">
                  <a:lumMod val="75000"/>
                  <a:lumOff val="25000"/>
                </a:schemeClr>
              </a:solidFill>
              <a:latin typeface="Calibri"/>
              <a:cs typeface="Calibri"/>
            </a:endParaRPr>
          </a:p>
        </p:txBody>
      </p:sp>
      <p:sp>
        <p:nvSpPr>
          <p:cNvPr id="4" name="Oval 3">
            <a:extLst>
              <a:ext uri="{FF2B5EF4-FFF2-40B4-BE49-F238E27FC236}">
                <a16:creationId xmlns:a16="http://schemas.microsoft.com/office/drawing/2014/main" id="{069ADFDF-73BF-E25E-8252-BCDD35585E92}"/>
              </a:ext>
            </a:extLst>
          </p:cNvPr>
          <p:cNvSpPr/>
          <p:nvPr/>
        </p:nvSpPr>
        <p:spPr>
          <a:xfrm>
            <a:off x="8393381" y="184690"/>
            <a:ext cx="534081" cy="52579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b="1" dirty="0">
                <a:cs typeface="Calibri"/>
              </a:rPr>
              <a:t>L</a:t>
            </a:r>
            <a:endParaRPr lang="en-US" sz="1400" dirty="0">
              <a:cs typeface="Calibri"/>
            </a:endParaRPr>
          </a:p>
        </p:txBody>
      </p:sp>
    </p:spTree>
    <p:extLst>
      <p:ext uri="{BB962C8B-B14F-4D97-AF65-F5344CB8AC3E}">
        <p14:creationId xmlns:p14="http://schemas.microsoft.com/office/powerpoint/2010/main" val="22482688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18172" y="350838"/>
            <a:ext cx="8264525" cy="361950"/>
          </a:xfrm>
        </p:spPr>
        <p:txBody>
          <a:bodyPr/>
          <a:lstStyle/>
          <a:p>
            <a:r>
              <a:rPr lang="en-GB" dirty="0">
                <a:solidFill>
                  <a:srgbClr val="00A33B"/>
                </a:solidFill>
                <a:latin typeface="Arial"/>
                <a:cs typeface="Arial"/>
              </a:rPr>
              <a:t>Although understood, lack of specificity increased participant effort on this page.</a:t>
            </a:r>
            <a:endParaRPr lang="en-US" dirty="0"/>
          </a:p>
          <a:p>
            <a:br>
              <a:rPr lang="en-US" dirty="0"/>
            </a:br>
            <a:endParaRPr lang="en-US" dirty="0"/>
          </a:p>
        </p:txBody>
      </p:sp>
      <p:sp>
        <p:nvSpPr>
          <p:cNvPr id="13315" name="Content Placeholder 2"/>
          <p:cNvSpPr>
            <a:spLocks noGrp="1"/>
          </p:cNvSpPr>
          <p:nvPr>
            <p:ph idx="1"/>
          </p:nvPr>
        </p:nvSpPr>
        <p:spPr>
          <a:xfrm>
            <a:off x="563095" y="1216152"/>
            <a:ext cx="4448711" cy="3932031"/>
          </a:xfrm>
        </p:spPr>
        <p:txBody>
          <a:bodyPr/>
          <a:lstStyle/>
          <a:p>
            <a:pPr marL="0" indent="0">
              <a:buNone/>
              <a:defRPr/>
            </a:pPr>
            <a:endParaRPr lang="en-GB" sz="1400" dirty="0">
              <a:solidFill>
                <a:srgbClr val="374151"/>
              </a:solidFill>
              <a:latin typeface="Arial"/>
              <a:cs typeface="Arial"/>
            </a:endParaRPr>
          </a:p>
          <a:p>
            <a:pPr marL="0" indent="0">
              <a:buNone/>
              <a:defRPr/>
            </a:pPr>
            <a:r>
              <a:rPr lang="en-GB" sz="1400" dirty="0">
                <a:solidFill>
                  <a:srgbClr val="374151"/>
                </a:solidFill>
                <a:latin typeface="Arial"/>
                <a:cs typeface="Arial"/>
              </a:rPr>
              <a:t>The theme of insufficient specificity persisted on this page. One participant expressed that they needed to correlate a radio option with the status to comprehend the necessary action.</a:t>
            </a:r>
            <a:endParaRPr lang="en-GB" dirty="0"/>
          </a:p>
          <a:p>
            <a:pPr marL="0" indent="0">
              <a:buNone/>
              <a:defRPr/>
            </a:pPr>
            <a:r>
              <a:rPr lang="en-GB" sz="1400" dirty="0">
                <a:solidFill>
                  <a:srgbClr val="374151"/>
                </a:solidFill>
                <a:latin typeface="Arial"/>
                <a:cs typeface="Arial"/>
              </a:rPr>
              <a:t>When a clear action wasn't specified, participants commonly reviewed the license dates to guide their required action.</a:t>
            </a:r>
            <a:endParaRPr lang="en-GB" dirty="0"/>
          </a:p>
          <a:p>
            <a:pPr marL="0" indent="0">
              <a:buNone/>
              <a:defRPr/>
            </a:pPr>
            <a:r>
              <a:rPr lang="en-GB" sz="1400" dirty="0">
                <a:solidFill>
                  <a:srgbClr val="374151"/>
                </a:solidFill>
                <a:latin typeface="Arial"/>
                <a:cs typeface="Arial"/>
              </a:rPr>
              <a:t>Furthermore, participants suggested that in cases where ecologists were part of larger companies with multiple members, displaying the relevant ecologist's name on the license could help ensure appropriate assignment of tasks.</a:t>
            </a:r>
            <a:endParaRPr lang="en-GB" dirty="0"/>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a:pPr>
                <a:lnSpc>
                  <a:spcPct val="100000"/>
                </a:lnSpc>
                <a:spcBef>
                  <a:spcPct val="0"/>
                </a:spcBef>
                <a:buFontTx/>
                <a:buNone/>
              </a:pPr>
              <a:t>53</a:t>
            </a:fld>
            <a:endParaRPr lang="en-GB" altLang="en-US" sz="1000"/>
          </a:p>
        </p:txBody>
      </p:sp>
      <p:pic>
        <p:nvPicPr>
          <p:cNvPr id="2" name="Picture 1" descr="A screenshot of a computer&#10;&#10;Description automatically generated">
            <a:extLst>
              <a:ext uri="{FF2B5EF4-FFF2-40B4-BE49-F238E27FC236}">
                <a16:creationId xmlns:a16="http://schemas.microsoft.com/office/drawing/2014/main" id="{312CC05A-6C39-4190-4705-1727D8538715}"/>
              </a:ext>
            </a:extLst>
          </p:cNvPr>
          <p:cNvPicPr>
            <a:picLocks noChangeAspect="1"/>
          </p:cNvPicPr>
          <p:nvPr/>
        </p:nvPicPr>
        <p:blipFill>
          <a:blip r:embed="rId3"/>
          <a:stretch>
            <a:fillRect/>
          </a:stretch>
        </p:blipFill>
        <p:spPr>
          <a:xfrm>
            <a:off x="5467845" y="1596680"/>
            <a:ext cx="2743200" cy="2699772"/>
          </a:xfrm>
          <a:prstGeom prst="rect">
            <a:avLst/>
          </a:prstGeom>
          <a:ln>
            <a:noFill/>
          </a:ln>
          <a:effectLst>
            <a:outerShdw blurRad="292100" dist="139700" dir="2700000" algn="tl" rotWithShape="0">
              <a:srgbClr val="333333">
                <a:alpha val="65000"/>
              </a:srgbClr>
            </a:outerShdw>
          </a:effectLst>
        </p:spPr>
      </p:pic>
      <p:sp>
        <p:nvSpPr>
          <p:cNvPr id="10" name="Speech Bubble: Rectangle with Corners Rounded 9">
            <a:extLst>
              <a:ext uri="{FF2B5EF4-FFF2-40B4-BE49-F238E27FC236}">
                <a16:creationId xmlns:a16="http://schemas.microsoft.com/office/drawing/2014/main" id="{AF1A74FF-0043-5F3F-971F-DDE4A6331C06}"/>
              </a:ext>
            </a:extLst>
          </p:cNvPr>
          <p:cNvSpPr/>
          <p:nvPr/>
        </p:nvSpPr>
        <p:spPr>
          <a:xfrm>
            <a:off x="7106576" y="2803843"/>
            <a:ext cx="1891418" cy="1622511"/>
          </a:xfrm>
          <a:prstGeom prst="wedgeRoundRectCallout">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GB" sz="1200" dirty="0">
              <a:solidFill>
                <a:schemeClr val="tx1">
                  <a:lumMod val="75000"/>
                  <a:lumOff val="25000"/>
                </a:schemeClr>
              </a:solidFill>
              <a:latin typeface="Arial"/>
              <a:ea typeface="+mn-lt"/>
              <a:cs typeface="Arial"/>
            </a:endParaRPr>
          </a:p>
          <a:p>
            <a:r>
              <a:rPr lang="en-GB" sz="1000" i="1" dirty="0">
                <a:solidFill>
                  <a:schemeClr val="tx1"/>
                </a:solidFill>
                <a:latin typeface="Arial"/>
                <a:ea typeface="+mn-lt"/>
                <a:cs typeface="+mn-lt"/>
              </a:rPr>
              <a:t>"But there I would assume. Oh, there we are. Actually, I've forgotten to submit my report of action. I shall click on that dot and then continue. But it's not clear. I would rather it have said what action was needed." </a:t>
            </a:r>
            <a:r>
              <a:rPr lang="en-GB" sz="1000" dirty="0">
                <a:solidFill>
                  <a:schemeClr val="tx1"/>
                </a:solidFill>
                <a:latin typeface="Arial"/>
                <a:ea typeface="+mn-lt"/>
                <a:cs typeface="+mn-lt"/>
              </a:rPr>
              <a:t>P4</a:t>
            </a:r>
            <a:endParaRPr lang="en-GB" i="1" dirty="0">
              <a:solidFill>
                <a:schemeClr val="tx1"/>
              </a:solidFill>
              <a:latin typeface="Arial"/>
              <a:ea typeface="+mn-lt"/>
              <a:cs typeface="+mn-lt"/>
            </a:endParaRPr>
          </a:p>
          <a:p>
            <a:endParaRPr lang="en-GB" sz="1000" dirty="0">
              <a:solidFill>
                <a:schemeClr val="tx1">
                  <a:lumMod val="75000"/>
                  <a:lumOff val="25000"/>
                </a:schemeClr>
              </a:solidFill>
              <a:latin typeface="Arial"/>
              <a:cs typeface="Arial"/>
            </a:endParaRPr>
          </a:p>
          <a:p>
            <a:endParaRPr lang="en-GB" sz="1200">
              <a:solidFill>
                <a:schemeClr val="tx1">
                  <a:lumMod val="75000"/>
                  <a:lumOff val="25000"/>
                </a:schemeClr>
              </a:solidFill>
              <a:latin typeface="Calibri"/>
              <a:cs typeface="Calibri"/>
            </a:endParaRPr>
          </a:p>
        </p:txBody>
      </p:sp>
      <p:sp>
        <p:nvSpPr>
          <p:cNvPr id="4" name="Oval 3">
            <a:extLst>
              <a:ext uri="{FF2B5EF4-FFF2-40B4-BE49-F238E27FC236}">
                <a16:creationId xmlns:a16="http://schemas.microsoft.com/office/drawing/2014/main" id="{4615905E-A439-F0DC-0758-866BED616F59}"/>
              </a:ext>
            </a:extLst>
          </p:cNvPr>
          <p:cNvSpPr/>
          <p:nvPr/>
        </p:nvSpPr>
        <p:spPr>
          <a:xfrm>
            <a:off x="8393381" y="184690"/>
            <a:ext cx="534081" cy="52579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b="1" dirty="0">
                <a:cs typeface="Calibri"/>
              </a:rPr>
              <a:t>L</a:t>
            </a:r>
            <a:endParaRPr lang="en-US" sz="1400" dirty="0">
              <a:cs typeface="Calibri"/>
            </a:endParaRPr>
          </a:p>
        </p:txBody>
      </p:sp>
    </p:spTree>
    <p:extLst>
      <p:ext uri="{BB962C8B-B14F-4D97-AF65-F5344CB8AC3E}">
        <p14:creationId xmlns:p14="http://schemas.microsoft.com/office/powerpoint/2010/main" val="14760777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A20F7945-A2FC-9694-F8B9-7A333488886B}"/>
              </a:ext>
            </a:extLst>
          </p:cNvPr>
          <p:cNvPicPr>
            <a:picLocks noChangeAspect="1"/>
          </p:cNvPicPr>
          <p:nvPr/>
        </p:nvPicPr>
        <p:blipFill>
          <a:blip r:embed="rId3"/>
          <a:stretch>
            <a:fillRect/>
          </a:stretch>
        </p:blipFill>
        <p:spPr>
          <a:xfrm>
            <a:off x="5467845" y="1594868"/>
            <a:ext cx="2743200" cy="2265492"/>
          </a:xfrm>
          <a:prstGeom prst="rect">
            <a:avLst/>
          </a:prstGeom>
          <a:ln>
            <a:noFill/>
          </a:ln>
          <a:effectLst>
            <a:outerShdw blurRad="292100" dist="139700" dir="2700000" algn="tl" rotWithShape="0">
              <a:srgbClr val="333333">
                <a:alpha val="65000"/>
              </a:srgbClr>
            </a:outerShdw>
          </a:effectLst>
        </p:spPr>
      </p:pic>
      <p:sp>
        <p:nvSpPr>
          <p:cNvPr id="15362" name="Title 1"/>
          <p:cNvSpPr>
            <a:spLocks noGrp="1"/>
          </p:cNvSpPr>
          <p:nvPr>
            <p:ph type="title"/>
          </p:nvPr>
        </p:nvSpPr>
        <p:spPr>
          <a:xfrm>
            <a:off x="418172" y="350838"/>
            <a:ext cx="8264525" cy="361950"/>
          </a:xfrm>
        </p:spPr>
        <p:txBody>
          <a:bodyPr/>
          <a:lstStyle/>
          <a:p>
            <a:r>
              <a:rPr lang="en-GB" dirty="0">
                <a:solidFill>
                  <a:srgbClr val="00A33B"/>
                </a:solidFill>
                <a:latin typeface="Arial"/>
                <a:cs typeface="Arial"/>
              </a:rPr>
              <a:t>Yes/no? What about maybe?</a:t>
            </a:r>
            <a:endParaRPr lang="en-GB" dirty="0">
              <a:solidFill>
                <a:srgbClr val="00A33B"/>
              </a:solidFill>
            </a:endParaRPr>
          </a:p>
          <a:p>
            <a:br>
              <a:rPr lang="en-US" dirty="0"/>
            </a:br>
            <a:endParaRPr lang="en-US" dirty="0"/>
          </a:p>
        </p:txBody>
      </p:sp>
      <p:sp>
        <p:nvSpPr>
          <p:cNvPr id="13315" name="Content Placeholder 2"/>
          <p:cNvSpPr>
            <a:spLocks noGrp="1"/>
          </p:cNvSpPr>
          <p:nvPr>
            <p:ph idx="1"/>
          </p:nvPr>
        </p:nvSpPr>
        <p:spPr>
          <a:xfrm>
            <a:off x="563095" y="1216152"/>
            <a:ext cx="4448711" cy="3932031"/>
          </a:xfrm>
        </p:spPr>
        <p:txBody>
          <a:bodyPr/>
          <a:lstStyle/>
          <a:p>
            <a:pPr marL="0" indent="0">
              <a:buNone/>
              <a:defRPr/>
            </a:pPr>
            <a:r>
              <a:rPr lang="en-GB" sz="1400" dirty="0">
                <a:solidFill>
                  <a:srgbClr val="374151"/>
                </a:solidFill>
                <a:latin typeface="Arial"/>
                <a:cs typeface="Arial"/>
              </a:rPr>
              <a:t>Every participant comprehended the 'nil report of action' option.</a:t>
            </a:r>
            <a:endParaRPr lang="en-US" dirty="0"/>
          </a:p>
          <a:p>
            <a:pPr marL="0" indent="0">
              <a:buNone/>
              <a:defRPr/>
            </a:pPr>
            <a:r>
              <a:rPr lang="en-GB" sz="1400" dirty="0">
                <a:solidFill>
                  <a:srgbClr val="374151"/>
                </a:solidFill>
                <a:latin typeface="Arial"/>
                <a:cs typeface="Arial"/>
              </a:rPr>
              <a:t>During the testing, it became evident that ecologists often faced ambiguity and encountered grey areas in their work.</a:t>
            </a:r>
            <a:endParaRPr lang="en-GB" dirty="0"/>
          </a:p>
          <a:p>
            <a:pPr marL="0" indent="0">
              <a:buNone/>
              <a:defRPr/>
            </a:pPr>
            <a:r>
              <a:rPr lang="en-GB" sz="1400" dirty="0">
                <a:solidFill>
                  <a:srgbClr val="374151"/>
                </a:solidFill>
                <a:latin typeface="Arial"/>
                <a:cs typeface="Arial"/>
              </a:rPr>
              <a:t>At times, the 'yes' and 'no' options were clear, but participants felt they fell short when partial actions occurred under these choices without completing them entirely.</a:t>
            </a:r>
            <a:endParaRPr lang="en-GB" dirty="0"/>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a:pPr>
                <a:lnSpc>
                  <a:spcPct val="100000"/>
                </a:lnSpc>
                <a:spcBef>
                  <a:spcPct val="0"/>
                </a:spcBef>
                <a:buFontTx/>
                <a:buNone/>
              </a:pPr>
              <a:t>54</a:t>
            </a:fld>
            <a:endParaRPr lang="en-GB" altLang="en-US" sz="1000"/>
          </a:p>
        </p:txBody>
      </p:sp>
      <p:sp>
        <p:nvSpPr>
          <p:cNvPr id="10" name="Speech Bubble: Rectangle with Corners Rounded 9">
            <a:extLst>
              <a:ext uri="{FF2B5EF4-FFF2-40B4-BE49-F238E27FC236}">
                <a16:creationId xmlns:a16="http://schemas.microsoft.com/office/drawing/2014/main" id="{AF1A74FF-0043-5F3F-971F-DDE4A6331C06}"/>
              </a:ext>
            </a:extLst>
          </p:cNvPr>
          <p:cNvSpPr/>
          <p:nvPr/>
        </p:nvSpPr>
        <p:spPr>
          <a:xfrm>
            <a:off x="6976690" y="1133875"/>
            <a:ext cx="2017593" cy="1663332"/>
          </a:xfrm>
          <a:prstGeom prst="wedgeRoundRectCallout">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GB" sz="1200" dirty="0">
              <a:solidFill>
                <a:schemeClr val="tx1">
                  <a:lumMod val="75000"/>
                  <a:lumOff val="25000"/>
                </a:schemeClr>
              </a:solidFill>
              <a:latin typeface="Arial"/>
              <a:ea typeface="+mn-lt"/>
              <a:cs typeface="Arial"/>
            </a:endParaRPr>
          </a:p>
          <a:p>
            <a:r>
              <a:rPr lang="en-GB" sz="1000" i="1" dirty="0">
                <a:solidFill>
                  <a:schemeClr val="tx1"/>
                </a:solidFill>
                <a:latin typeface="Arial"/>
                <a:ea typeface="+mn-lt"/>
                <a:cs typeface="+mn-lt"/>
              </a:rPr>
              <a:t>"There's no partial action for destroying part of a sett, not all of a sett but I suppose that's covered by damaging the sett not destroying all of it... There's no option for partial destruction... It's clearly a bit ambiguous, or I'm a bit thick." </a:t>
            </a:r>
            <a:r>
              <a:rPr lang="en-GB" sz="1000" dirty="0">
                <a:solidFill>
                  <a:schemeClr val="tx1"/>
                </a:solidFill>
                <a:latin typeface="Arial"/>
                <a:ea typeface="+mn-lt"/>
                <a:cs typeface="+mn-lt"/>
              </a:rPr>
              <a:t>P1</a:t>
            </a:r>
            <a:endParaRPr lang="en-GB" i="1" dirty="0">
              <a:solidFill>
                <a:schemeClr val="tx1"/>
              </a:solidFill>
              <a:latin typeface="Arial"/>
              <a:ea typeface="+mn-lt"/>
              <a:cs typeface="+mn-lt"/>
            </a:endParaRPr>
          </a:p>
          <a:p>
            <a:endParaRPr lang="en-GB" sz="1200">
              <a:solidFill>
                <a:schemeClr val="tx1">
                  <a:lumMod val="75000"/>
                  <a:lumOff val="25000"/>
                </a:schemeClr>
              </a:solidFill>
              <a:latin typeface="Calibri"/>
              <a:cs typeface="Calibri"/>
            </a:endParaRPr>
          </a:p>
        </p:txBody>
      </p:sp>
      <p:sp>
        <p:nvSpPr>
          <p:cNvPr id="4" name="Oval 3">
            <a:extLst>
              <a:ext uri="{FF2B5EF4-FFF2-40B4-BE49-F238E27FC236}">
                <a16:creationId xmlns:a16="http://schemas.microsoft.com/office/drawing/2014/main" id="{927EB7C2-4529-7390-5C2F-1C25BD43BB28}"/>
              </a:ext>
            </a:extLst>
          </p:cNvPr>
          <p:cNvSpPr/>
          <p:nvPr/>
        </p:nvSpPr>
        <p:spPr>
          <a:xfrm>
            <a:off x="8393381" y="184690"/>
            <a:ext cx="534081" cy="52579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b="1" dirty="0">
                <a:cs typeface="Calibri"/>
              </a:rPr>
              <a:t>M</a:t>
            </a:r>
            <a:endParaRPr lang="en-US" sz="1400" dirty="0">
              <a:cs typeface="Calibri"/>
            </a:endParaRPr>
          </a:p>
        </p:txBody>
      </p:sp>
    </p:spTree>
    <p:extLst>
      <p:ext uri="{BB962C8B-B14F-4D97-AF65-F5344CB8AC3E}">
        <p14:creationId xmlns:p14="http://schemas.microsoft.com/office/powerpoint/2010/main" val="38227967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F34533D-A1AA-8489-8EB5-B623D9C55716}"/>
              </a:ext>
            </a:extLst>
          </p:cNvPr>
          <p:cNvPicPr>
            <a:picLocks noChangeAspect="1"/>
          </p:cNvPicPr>
          <p:nvPr/>
        </p:nvPicPr>
        <p:blipFill>
          <a:blip r:embed="rId3"/>
          <a:stretch>
            <a:fillRect/>
          </a:stretch>
        </p:blipFill>
        <p:spPr>
          <a:xfrm>
            <a:off x="5467845" y="1609704"/>
            <a:ext cx="2743200" cy="1797918"/>
          </a:xfrm>
          <a:prstGeom prst="rect">
            <a:avLst/>
          </a:prstGeom>
          <a:ln>
            <a:noFill/>
          </a:ln>
          <a:effectLst>
            <a:outerShdw blurRad="292100" dist="139700" dir="2700000" algn="tl" rotWithShape="0">
              <a:srgbClr val="333333">
                <a:alpha val="65000"/>
              </a:srgbClr>
            </a:outerShdw>
          </a:effectLst>
        </p:spPr>
      </p:pic>
      <p:sp>
        <p:nvSpPr>
          <p:cNvPr id="15362" name="Title 1"/>
          <p:cNvSpPr>
            <a:spLocks noGrp="1"/>
          </p:cNvSpPr>
          <p:nvPr>
            <p:ph type="title"/>
          </p:nvPr>
        </p:nvSpPr>
        <p:spPr>
          <a:xfrm>
            <a:off x="418172" y="350838"/>
            <a:ext cx="8264525" cy="361950"/>
          </a:xfrm>
        </p:spPr>
        <p:txBody>
          <a:bodyPr/>
          <a:lstStyle/>
          <a:p>
            <a:r>
              <a:rPr lang="en-GB" dirty="0">
                <a:solidFill>
                  <a:srgbClr val="00A33B"/>
                </a:solidFill>
                <a:latin typeface="Arial"/>
                <a:cs typeface="Arial"/>
              </a:rPr>
              <a:t>The purpose of the question was unclear</a:t>
            </a:r>
            <a:endParaRPr lang="en-US" dirty="0"/>
          </a:p>
          <a:p>
            <a:br>
              <a:rPr lang="en-US" dirty="0"/>
            </a:br>
            <a:endParaRPr lang="en-US" dirty="0"/>
          </a:p>
        </p:txBody>
      </p:sp>
      <p:sp>
        <p:nvSpPr>
          <p:cNvPr id="13315" name="Content Placeholder 2"/>
          <p:cNvSpPr>
            <a:spLocks noGrp="1"/>
          </p:cNvSpPr>
          <p:nvPr>
            <p:ph idx="1"/>
          </p:nvPr>
        </p:nvSpPr>
        <p:spPr>
          <a:xfrm>
            <a:off x="563095" y="1216152"/>
            <a:ext cx="4448711" cy="3932031"/>
          </a:xfrm>
        </p:spPr>
        <p:txBody>
          <a:bodyPr/>
          <a:lstStyle/>
          <a:p>
            <a:pPr marL="0" indent="0">
              <a:buNone/>
              <a:defRPr/>
            </a:pPr>
            <a:r>
              <a:rPr lang="en-GB" sz="1400" dirty="0">
                <a:solidFill>
                  <a:srgbClr val="374151"/>
                </a:solidFill>
                <a:latin typeface="Arial"/>
                <a:cs typeface="Arial"/>
              </a:rPr>
              <a:t>While participants grasped the question, its underlying intent remained unclear. One participant was uncertain about how it contributed to assessing license returns, assuming it was solely for data collection.</a:t>
            </a:r>
            <a:endParaRPr lang="en-US" dirty="0"/>
          </a:p>
          <a:p>
            <a:pPr marL="0" indent="0">
              <a:buNone/>
              <a:defRPr/>
            </a:pPr>
            <a:r>
              <a:rPr lang="en-GB" sz="1400" dirty="0">
                <a:solidFill>
                  <a:srgbClr val="374151"/>
                </a:solidFill>
                <a:latin typeface="Arial"/>
                <a:cs typeface="Arial"/>
              </a:rPr>
              <a:t>Furthermore, another participant (P2) highlighted the inherent variability in development work and wildlife ecology. They envisioned a scenario where badger-related tasks might be carried out, yet they might select 'no' if the development work hadn't commenced immediately. This example raised doubts about the question's essence and its literal phrasing.</a:t>
            </a:r>
            <a:endParaRPr lang="en-GB" dirty="0"/>
          </a:p>
          <a:p>
            <a:pPr marL="0" indent="0">
              <a:buNone/>
              <a:defRPr/>
            </a:pPr>
            <a:endParaRPr lang="en-GB" sz="1400" dirty="0">
              <a:solidFill>
                <a:srgbClr val="374151"/>
              </a:solidFill>
              <a:latin typeface="Arial"/>
              <a:cs typeface="Arial"/>
            </a:endParaRPr>
          </a:p>
          <a:p>
            <a:pPr marL="0" indent="0">
              <a:buNone/>
              <a:defRPr/>
            </a:pPr>
            <a:endParaRPr lang="en-GB" sz="1400" dirty="0">
              <a:solidFill>
                <a:srgbClr val="374151"/>
              </a:solidFill>
            </a:endParaRPr>
          </a:p>
          <a:p>
            <a:pPr marL="0" indent="0">
              <a:buNone/>
              <a:defRPr/>
            </a:pPr>
            <a:endParaRPr lang="en-GB" sz="1400" dirty="0">
              <a:solidFill>
                <a:srgbClr val="374151"/>
              </a:solidFill>
            </a:endParaRPr>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a:pPr>
                <a:lnSpc>
                  <a:spcPct val="100000"/>
                </a:lnSpc>
                <a:spcBef>
                  <a:spcPct val="0"/>
                </a:spcBef>
                <a:buFontTx/>
                <a:buNone/>
              </a:pPr>
              <a:t>55</a:t>
            </a:fld>
            <a:endParaRPr lang="en-GB" altLang="en-US" sz="1000"/>
          </a:p>
        </p:txBody>
      </p:sp>
      <p:sp>
        <p:nvSpPr>
          <p:cNvPr id="10" name="Speech Bubble: Rectangle with Corners Rounded 9">
            <a:extLst>
              <a:ext uri="{FF2B5EF4-FFF2-40B4-BE49-F238E27FC236}">
                <a16:creationId xmlns:a16="http://schemas.microsoft.com/office/drawing/2014/main" id="{AF1A74FF-0043-5F3F-971F-DDE4A6331C06}"/>
              </a:ext>
            </a:extLst>
          </p:cNvPr>
          <p:cNvSpPr/>
          <p:nvPr/>
        </p:nvSpPr>
        <p:spPr>
          <a:xfrm>
            <a:off x="7496236" y="1464158"/>
            <a:ext cx="1501759" cy="1151209"/>
          </a:xfrm>
          <a:prstGeom prst="wedgeRoundRectCallout">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GB" sz="1200" dirty="0">
              <a:solidFill>
                <a:schemeClr val="tx1">
                  <a:lumMod val="75000"/>
                  <a:lumOff val="25000"/>
                </a:schemeClr>
              </a:solidFill>
              <a:latin typeface="Arial"/>
              <a:ea typeface="+mn-lt"/>
              <a:cs typeface="Arial"/>
            </a:endParaRPr>
          </a:p>
          <a:p>
            <a:r>
              <a:rPr lang="en-GB" sz="1000" i="1" dirty="0">
                <a:solidFill>
                  <a:schemeClr val="tx1"/>
                </a:solidFill>
                <a:latin typeface="Arial"/>
                <a:ea typeface="+mn-lt"/>
                <a:cs typeface="Arial"/>
              </a:rPr>
              <a:t>"Oh, yes, yeah, fine. So, the action meant the development could start. Yes, they did." </a:t>
            </a:r>
            <a:r>
              <a:rPr lang="en-GB" sz="1000" dirty="0">
                <a:solidFill>
                  <a:schemeClr val="tx1"/>
                </a:solidFill>
                <a:latin typeface="Arial"/>
                <a:ea typeface="+mn-lt"/>
                <a:cs typeface="Arial"/>
              </a:rPr>
              <a:t>P4</a:t>
            </a:r>
            <a:endParaRPr lang="en-GB" dirty="0">
              <a:solidFill>
                <a:schemeClr val="tx1"/>
              </a:solidFill>
              <a:cs typeface="Arial"/>
            </a:endParaRPr>
          </a:p>
          <a:p>
            <a:endParaRPr lang="en-GB" sz="1000" dirty="0">
              <a:solidFill>
                <a:srgbClr val="404040"/>
              </a:solidFill>
              <a:latin typeface="Arial"/>
              <a:ea typeface="+mn-lt"/>
              <a:cs typeface="Arial"/>
            </a:endParaRPr>
          </a:p>
          <a:p>
            <a:endParaRPr lang="en-GB" sz="1200">
              <a:solidFill>
                <a:schemeClr val="tx1">
                  <a:lumMod val="75000"/>
                  <a:lumOff val="25000"/>
                </a:schemeClr>
              </a:solidFill>
              <a:latin typeface="Calibri"/>
              <a:cs typeface="Calibri"/>
            </a:endParaRPr>
          </a:p>
        </p:txBody>
      </p:sp>
      <p:sp>
        <p:nvSpPr>
          <p:cNvPr id="4" name="Speech Bubble: Rectangle with Corners Rounded 3">
            <a:extLst>
              <a:ext uri="{FF2B5EF4-FFF2-40B4-BE49-F238E27FC236}">
                <a16:creationId xmlns:a16="http://schemas.microsoft.com/office/drawing/2014/main" id="{7FC7B1C5-0D1A-2663-EE75-6770ACAF0D92}"/>
              </a:ext>
            </a:extLst>
          </p:cNvPr>
          <p:cNvSpPr/>
          <p:nvPr/>
        </p:nvSpPr>
        <p:spPr>
          <a:xfrm>
            <a:off x="6820827" y="2410472"/>
            <a:ext cx="1501759" cy="1151209"/>
          </a:xfrm>
          <a:prstGeom prst="wedgeRoundRectCallout">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GB" sz="1200" dirty="0">
              <a:solidFill>
                <a:schemeClr val="tx1">
                  <a:lumMod val="75000"/>
                  <a:lumOff val="25000"/>
                </a:schemeClr>
              </a:solidFill>
              <a:latin typeface="Arial"/>
              <a:ea typeface="+mn-lt"/>
              <a:cs typeface="Arial"/>
            </a:endParaRPr>
          </a:p>
          <a:p>
            <a:r>
              <a:rPr lang="en-GB" sz="1000" i="1" dirty="0">
                <a:solidFill>
                  <a:schemeClr val="tx1"/>
                </a:solidFill>
                <a:latin typeface="Arial"/>
                <a:ea typeface="+mn-lt"/>
                <a:cs typeface="Arial"/>
              </a:rPr>
              <a:t>"I'm not sure how that question helps the licence returns? Is that for data purposes?" </a:t>
            </a:r>
            <a:r>
              <a:rPr lang="en-GB" sz="1000" dirty="0">
                <a:solidFill>
                  <a:schemeClr val="tx1"/>
                </a:solidFill>
                <a:latin typeface="Arial"/>
                <a:ea typeface="+mn-lt"/>
                <a:cs typeface="Arial"/>
              </a:rPr>
              <a:t>P2</a:t>
            </a:r>
            <a:endParaRPr lang="en-GB" dirty="0">
              <a:solidFill>
                <a:schemeClr val="tx1"/>
              </a:solidFill>
              <a:cs typeface="Arial"/>
            </a:endParaRPr>
          </a:p>
          <a:p>
            <a:endParaRPr lang="en-GB" sz="1000" dirty="0">
              <a:solidFill>
                <a:srgbClr val="404040"/>
              </a:solidFill>
              <a:latin typeface="Arial"/>
              <a:ea typeface="+mn-lt"/>
              <a:cs typeface="Arial"/>
            </a:endParaRPr>
          </a:p>
          <a:p>
            <a:endParaRPr lang="en-GB" sz="1200">
              <a:solidFill>
                <a:schemeClr val="tx1">
                  <a:lumMod val="75000"/>
                  <a:lumOff val="25000"/>
                </a:schemeClr>
              </a:solidFill>
              <a:latin typeface="Calibri"/>
              <a:cs typeface="Calibri"/>
            </a:endParaRPr>
          </a:p>
        </p:txBody>
      </p:sp>
      <p:sp>
        <p:nvSpPr>
          <p:cNvPr id="5" name="Oval 4">
            <a:extLst>
              <a:ext uri="{FF2B5EF4-FFF2-40B4-BE49-F238E27FC236}">
                <a16:creationId xmlns:a16="http://schemas.microsoft.com/office/drawing/2014/main" id="{D7BD825B-2829-F1E2-8B03-4AA5B8BBB3DF}"/>
              </a:ext>
            </a:extLst>
          </p:cNvPr>
          <p:cNvSpPr/>
          <p:nvPr/>
        </p:nvSpPr>
        <p:spPr>
          <a:xfrm>
            <a:off x="8393381" y="184690"/>
            <a:ext cx="534081" cy="52579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b="1" dirty="0">
                <a:cs typeface="Calibri"/>
              </a:rPr>
              <a:t>M</a:t>
            </a:r>
            <a:endParaRPr lang="en-US" sz="1400" dirty="0">
              <a:cs typeface="Calibri"/>
            </a:endParaRPr>
          </a:p>
        </p:txBody>
      </p:sp>
    </p:spTree>
    <p:extLst>
      <p:ext uri="{BB962C8B-B14F-4D97-AF65-F5344CB8AC3E}">
        <p14:creationId xmlns:p14="http://schemas.microsoft.com/office/powerpoint/2010/main" val="12965566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57965BCB-D378-6334-4034-6B1E59D4D139}"/>
              </a:ext>
            </a:extLst>
          </p:cNvPr>
          <p:cNvPicPr>
            <a:picLocks noChangeAspect="1"/>
          </p:cNvPicPr>
          <p:nvPr/>
        </p:nvPicPr>
        <p:blipFill>
          <a:blip r:embed="rId3"/>
          <a:stretch>
            <a:fillRect/>
          </a:stretch>
        </p:blipFill>
        <p:spPr>
          <a:xfrm>
            <a:off x="5467845" y="1608323"/>
            <a:ext cx="2743200" cy="1689348"/>
          </a:xfrm>
          <a:prstGeom prst="rect">
            <a:avLst/>
          </a:prstGeom>
          <a:ln>
            <a:noFill/>
          </a:ln>
          <a:effectLst>
            <a:outerShdw blurRad="292100" dist="139700" dir="2700000" algn="tl" rotWithShape="0">
              <a:srgbClr val="333333">
                <a:alpha val="65000"/>
              </a:srgbClr>
            </a:outerShdw>
          </a:effectLst>
        </p:spPr>
      </p:pic>
      <p:sp>
        <p:nvSpPr>
          <p:cNvPr id="15362" name="Title 1"/>
          <p:cNvSpPr>
            <a:spLocks noGrp="1"/>
          </p:cNvSpPr>
          <p:nvPr>
            <p:ph type="title"/>
          </p:nvPr>
        </p:nvSpPr>
        <p:spPr>
          <a:xfrm>
            <a:off x="418172" y="350838"/>
            <a:ext cx="8264525" cy="361950"/>
          </a:xfrm>
        </p:spPr>
        <p:txBody>
          <a:bodyPr/>
          <a:lstStyle/>
          <a:p>
            <a:r>
              <a:rPr lang="en-GB" dirty="0">
                <a:solidFill>
                  <a:srgbClr val="00A33B"/>
                </a:solidFill>
                <a:latin typeface="Arial"/>
                <a:cs typeface="Arial"/>
              </a:rPr>
              <a:t>This page was understood</a:t>
            </a:r>
            <a:endParaRPr lang="en-US" dirty="0"/>
          </a:p>
          <a:p>
            <a:br>
              <a:rPr lang="en-US" dirty="0"/>
            </a:br>
            <a:endParaRPr lang="en-US" dirty="0"/>
          </a:p>
        </p:txBody>
      </p:sp>
      <p:sp>
        <p:nvSpPr>
          <p:cNvPr id="13315" name="Content Placeholder 2"/>
          <p:cNvSpPr>
            <a:spLocks noGrp="1"/>
          </p:cNvSpPr>
          <p:nvPr>
            <p:ph idx="1"/>
          </p:nvPr>
        </p:nvSpPr>
        <p:spPr>
          <a:xfrm>
            <a:off x="563095" y="1216152"/>
            <a:ext cx="4448711" cy="3932031"/>
          </a:xfrm>
        </p:spPr>
        <p:txBody>
          <a:bodyPr/>
          <a:lstStyle/>
          <a:p>
            <a:pPr marL="0" indent="0">
              <a:buNone/>
              <a:defRPr/>
            </a:pPr>
            <a:r>
              <a:rPr lang="en-GB" sz="1400" dirty="0">
                <a:solidFill>
                  <a:srgbClr val="374151"/>
                </a:solidFill>
                <a:latin typeface="Arial"/>
                <a:cs typeface="Arial"/>
              </a:rPr>
              <a:t>Participants comprehended this page, and for badger licences, they noted inaccuracies in the prototype's dates. For instance, closing badger setts wouldn't be permitted in June.</a:t>
            </a:r>
            <a:endParaRPr lang="en-US" dirty="0"/>
          </a:p>
          <a:p>
            <a:pPr marL="0" indent="0">
              <a:buNone/>
              <a:defRPr/>
            </a:pPr>
            <a:br>
              <a:rPr lang="en-US" dirty="0"/>
            </a:br>
            <a:endParaRPr lang="en-US" dirty="0"/>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a:pPr>
                <a:lnSpc>
                  <a:spcPct val="100000"/>
                </a:lnSpc>
                <a:spcBef>
                  <a:spcPct val="0"/>
                </a:spcBef>
                <a:buFontTx/>
                <a:buNone/>
              </a:pPr>
              <a:t>56</a:t>
            </a:fld>
            <a:endParaRPr lang="en-GB" altLang="en-US" sz="1000"/>
          </a:p>
        </p:txBody>
      </p:sp>
    </p:spTree>
    <p:extLst>
      <p:ext uri="{BB962C8B-B14F-4D97-AF65-F5344CB8AC3E}">
        <p14:creationId xmlns:p14="http://schemas.microsoft.com/office/powerpoint/2010/main" val="19404914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13673057-E90F-99FA-35A1-A7B40A6E226B}"/>
              </a:ext>
            </a:extLst>
          </p:cNvPr>
          <p:cNvPicPr>
            <a:picLocks noChangeAspect="1"/>
          </p:cNvPicPr>
          <p:nvPr/>
        </p:nvPicPr>
        <p:blipFill>
          <a:blip r:embed="rId3"/>
          <a:stretch>
            <a:fillRect/>
          </a:stretch>
        </p:blipFill>
        <p:spPr>
          <a:xfrm>
            <a:off x="5475267" y="1610226"/>
            <a:ext cx="2743200" cy="2130866"/>
          </a:xfrm>
          <a:prstGeom prst="rect">
            <a:avLst/>
          </a:prstGeom>
          <a:ln>
            <a:noFill/>
          </a:ln>
          <a:effectLst>
            <a:outerShdw blurRad="292100" dist="139700" dir="2700000" algn="tl" rotWithShape="0">
              <a:srgbClr val="333333">
                <a:alpha val="65000"/>
              </a:srgbClr>
            </a:outerShdw>
          </a:effectLst>
        </p:spPr>
      </p:pic>
      <p:sp>
        <p:nvSpPr>
          <p:cNvPr id="15362" name="Title 1"/>
          <p:cNvSpPr>
            <a:spLocks noGrp="1"/>
          </p:cNvSpPr>
          <p:nvPr>
            <p:ph type="title"/>
          </p:nvPr>
        </p:nvSpPr>
        <p:spPr>
          <a:xfrm>
            <a:off x="418172" y="350838"/>
            <a:ext cx="8264525" cy="361950"/>
          </a:xfrm>
        </p:spPr>
        <p:txBody>
          <a:bodyPr/>
          <a:lstStyle/>
          <a:p>
            <a:r>
              <a:rPr lang="en-GB" dirty="0">
                <a:solidFill>
                  <a:srgbClr val="00A33B"/>
                </a:solidFill>
                <a:latin typeface="Arial"/>
                <a:cs typeface="Arial"/>
              </a:rPr>
              <a:t>Participants felt suspicious of the question and were afraid of giving too much away.</a:t>
            </a:r>
            <a:endParaRPr lang="en-GB" dirty="0">
              <a:solidFill>
                <a:srgbClr val="00A33B"/>
              </a:solidFill>
            </a:endParaRPr>
          </a:p>
          <a:p>
            <a:br>
              <a:rPr lang="en-US" dirty="0"/>
            </a:br>
            <a:endParaRPr lang="en-US" dirty="0"/>
          </a:p>
        </p:txBody>
      </p:sp>
      <p:sp>
        <p:nvSpPr>
          <p:cNvPr id="13315" name="Content Placeholder 2"/>
          <p:cNvSpPr>
            <a:spLocks noGrp="1"/>
          </p:cNvSpPr>
          <p:nvPr>
            <p:ph idx="1"/>
          </p:nvPr>
        </p:nvSpPr>
        <p:spPr>
          <a:xfrm>
            <a:off x="563095" y="1216152"/>
            <a:ext cx="4448711" cy="3932031"/>
          </a:xfrm>
        </p:spPr>
        <p:txBody>
          <a:bodyPr/>
          <a:lstStyle/>
          <a:p>
            <a:pPr marL="0" indent="0">
              <a:buNone/>
              <a:defRPr/>
            </a:pPr>
            <a:endParaRPr lang="en-GB" sz="1400" dirty="0">
              <a:solidFill>
                <a:srgbClr val="374151"/>
              </a:solidFill>
              <a:latin typeface="Arial"/>
              <a:cs typeface="Arial"/>
            </a:endParaRPr>
          </a:p>
          <a:p>
            <a:pPr marL="0" indent="0">
              <a:buNone/>
              <a:defRPr/>
            </a:pPr>
            <a:r>
              <a:rPr lang="en-GB" sz="1400" dirty="0">
                <a:solidFill>
                  <a:srgbClr val="374151"/>
                </a:solidFill>
                <a:latin typeface="Arial"/>
                <a:cs typeface="Arial"/>
              </a:rPr>
              <a:t>The purpose behind the question and the required information to include were not entirely evident to participants.</a:t>
            </a:r>
            <a:endParaRPr lang="en-US" dirty="0"/>
          </a:p>
          <a:p>
            <a:pPr marL="0" indent="0">
              <a:buNone/>
              <a:defRPr/>
            </a:pPr>
            <a:r>
              <a:rPr lang="en-GB" sz="1400" dirty="0">
                <a:solidFill>
                  <a:srgbClr val="374151"/>
                </a:solidFill>
                <a:latin typeface="Arial"/>
                <a:cs typeface="Arial"/>
              </a:rPr>
              <a:t>This initiated </a:t>
            </a:r>
            <a:r>
              <a:rPr lang="en-GB" sz="1400" b="1" dirty="0">
                <a:solidFill>
                  <a:srgbClr val="374151"/>
                </a:solidFill>
                <a:latin typeface="Arial"/>
                <a:cs typeface="Arial"/>
              </a:rPr>
              <a:t>a recurring theme where participants aimed to strike a balance in sharing information with NE to</a:t>
            </a:r>
            <a:r>
              <a:rPr lang="en-GB" sz="1400" dirty="0">
                <a:solidFill>
                  <a:srgbClr val="374151"/>
                </a:solidFill>
                <a:latin typeface="Arial"/>
                <a:cs typeface="Arial"/>
              </a:rPr>
              <a:t> provide enough for utility </a:t>
            </a:r>
            <a:r>
              <a:rPr lang="en-GB" sz="1400" b="1" dirty="0">
                <a:solidFill>
                  <a:srgbClr val="374151"/>
                </a:solidFill>
                <a:latin typeface="Arial"/>
                <a:cs typeface="Arial"/>
              </a:rPr>
              <a:t>but avoiding excess that might prompt NE to question their actions</a:t>
            </a:r>
            <a:r>
              <a:rPr lang="en-GB" sz="1400" dirty="0">
                <a:solidFill>
                  <a:srgbClr val="374151"/>
                </a:solidFill>
                <a:latin typeface="Arial"/>
                <a:cs typeface="Arial"/>
              </a:rPr>
              <a:t> or raise legal challenges.</a:t>
            </a:r>
            <a:endParaRPr lang="en-GB" dirty="0"/>
          </a:p>
          <a:p>
            <a:pPr marL="0" indent="0">
              <a:buNone/>
              <a:defRPr/>
            </a:pPr>
            <a:r>
              <a:rPr lang="en-GB" sz="1400" b="1" dirty="0">
                <a:solidFill>
                  <a:srgbClr val="374151"/>
                </a:solidFill>
                <a:latin typeface="Arial"/>
                <a:cs typeface="Arial"/>
              </a:rPr>
              <a:t>Participants were concerned about</a:t>
            </a:r>
            <a:r>
              <a:rPr lang="en-GB" sz="1400" dirty="0">
                <a:solidFill>
                  <a:srgbClr val="374151"/>
                </a:solidFill>
                <a:latin typeface="Arial"/>
                <a:cs typeface="Arial"/>
              </a:rPr>
              <a:t> scrutiny, </a:t>
            </a:r>
            <a:r>
              <a:rPr lang="en-GB" sz="1400" b="1" dirty="0">
                <a:solidFill>
                  <a:srgbClr val="374151"/>
                </a:solidFill>
                <a:latin typeface="Arial"/>
                <a:cs typeface="Arial"/>
              </a:rPr>
              <a:t>challenges</a:t>
            </a:r>
            <a:r>
              <a:rPr lang="en-GB" sz="1400" dirty="0">
                <a:solidFill>
                  <a:srgbClr val="374151"/>
                </a:solidFill>
                <a:latin typeface="Arial"/>
                <a:cs typeface="Arial"/>
              </a:rPr>
              <a:t>, possible sanctions </a:t>
            </a:r>
            <a:r>
              <a:rPr lang="en-GB" sz="1400" b="1" dirty="0">
                <a:solidFill>
                  <a:srgbClr val="374151"/>
                </a:solidFill>
                <a:latin typeface="Arial"/>
                <a:cs typeface="Arial"/>
              </a:rPr>
              <a:t>and delay in receiving a licence</a:t>
            </a:r>
            <a:r>
              <a:rPr lang="en-GB" sz="1400" dirty="0">
                <a:solidFill>
                  <a:srgbClr val="374151"/>
                </a:solidFill>
                <a:latin typeface="Arial"/>
                <a:cs typeface="Arial"/>
              </a:rPr>
              <a:t>.</a:t>
            </a:r>
            <a:endParaRPr lang="en-GB" dirty="0">
              <a:latin typeface="Arial"/>
              <a:cs typeface="Arial"/>
            </a:endParaRPr>
          </a:p>
          <a:p>
            <a:pPr marL="0" indent="0">
              <a:buNone/>
              <a:defRPr/>
            </a:pPr>
            <a:endParaRPr lang="en-GB" sz="1400" dirty="0">
              <a:solidFill>
                <a:srgbClr val="374151"/>
              </a:solidFill>
            </a:endParaRPr>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a:pPr>
                <a:lnSpc>
                  <a:spcPct val="100000"/>
                </a:lnSpc>
                <a:spcBef>
                  <a:spcPct val="0"/>
                </a:spcBef>
                <a:buFontTx/>
                <a:buNone/>
              </a:pPr>
              <a:t>57</a:t>
            </a:fld>
            <a:endParaRPr lang="en-GB" altLang="en-US" sz="1000"/>
          </a:p>
        </p:txBody>
      </p:sp>
      <p:sp>
        <p:nvSpPr>
          <p:cNvPr id="10" name="Speech Bubble: Rectangle with Corners Rounded 9">
            <a:extLst>
              <a:ext uri="{FF2B5EF4-FFF2-40B4-BE49-F238E27FC236}">
                <a16:creationId xmlns:a16="http://schemas.microsoft.com/office/drawing/2014/main" id="{AF1A74FF-0043-5F3F-971F-DDE4A6331C06}"/>
              </a:ext>
            </a:extLst>
          </p:cNvPr>
          <p:cNvSpPr/>
          <p:nvPr/>
        </p:nvSpPr>
        <p:spPr>
          <a:xfrm>
            <a:off x="7370061" y="1464158"/>
            <a:ext cx="1627934" cy="1574267"/>
          </a:xfrm>
          <a:prstGeom prst="wedgeRoundRectCallout">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GB" sz="1200" dirty="0">
              <a:solidFill>
                <a:schemeClr val="tx1">
                  <a:lumMod val="75000"/>
                  <a:lumOff val="25000"/>
                </a:schemeClr>
              </a:solidFill>
              <a:latin typeface="Arial"/>
              <a:ea typeface="+mn-lt"/>
              <a:cs typeface="Arial"/>
            </a:endParaRPr>
          </a:p>
          <a:p>
            <a:r>
              <a:rPr lang="en-GB" sz="1000" i="1" dirty="0">
                <a:solidFill>
                  <a:schemeClr val="tx1"/>
                </a:solidFill>
                <a:latin typeface="Arial"/>
                <a:ea typeface="+mn-lt"/>
                <a:cs typeface="Arial"/>
              </a:rPr>
              <a:t>"What are they wanting me to describe?... I want to be honest, but I don't want to someone to come back and question the variations." </a:t>
            </a:r>
            <a:r>
              <a:rPr lang="en-GB" sz="1000" dirty="0">
                <a:solidFill>
                  <a:schemeClr val="tx1"/>
                </a:solidFill>
                <a:latin typeface="Arial"/>
                <a:ea typeface="+mn-lt"/>
                <a:cs typeface="Arial"/>
              </a:rPr>
              <a:t>P3</a:t>
            </a:r>
            <a:endParaRPr lang="en-GB" dirty="0">
              <a:solidFill>
                <a:schemeClr val="tx1"/>
              </a:solidFill>
              <a:cs typeface="Arial"/>
            </a:endParaRPr>
          </a:p>
          <a:p>
            <a:endParaRPr lang="en-GB" sz="1000" dirty="0">
              <a:solidFill>
                <a:srgbClr val="404040"/>
              </a:solidFill>
              <a:latin typeface="Arial"/>
              <a:ea typeface="+mn-lt"/>
              <a:cs typeface="Arial"/>
            </a:endParaRPr>
          </a:p>
          <a:p>
            <a:endParaRPr lang="en-GB" sz="1200">
              <a:solidFill>
                <a:schemeClr val="tx1">
                  <a:lumMod val="75000"/>
                  <a:lumOff val="25000"/>
                </a:schemeClr>
              </a:solidFill>
              <a:latin typeface="Calibri"/>
              <a:cs typeface="Calibri"/>
            </a:endParaRPr>
          </a:p>
        </p:txBody>
      </p:sp>
      <p:sp>
        <p:nvSpPr>
          <p:cNvPr id="3" name="Oval 2">
            <a:extLst>
              <a:ext uri="{FF2B5EF4-FFF2-40B4-BE49-F238E27FC236}">
                <a16:creationId xmlns:a16="http://schemas.microsoft.com/office/drawing/2014/main" id="{477F0DFA-3317-326D-A019-E45D7581A139}"/>
              </a:ext>
            </a:extLst>
          </p:cNvPr>
          <p:cNvSpPr/>
          <p:nvPr/>
        </p:nvSpPr>
        <p:spPr>
          <a:xfrm>
            <a:off x="8393381" y="184690"/>
            <a:ext cx="534081" cy="52579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b="1" dirty="0">
                <a:cs typeface="Calibri"/>
              </a:rPr>
              <a:t>M</a:t>
            </a:r>
            <a:endParaRPr lang="en-US" sz="1400" dirty="0">
              <a:cs typeface="Calibri"/>
            </a:endParaRPr>
          </a:p>
        </p:txBody>
      </p:sp>
    </p:spTree>
    <p:extLst>
      <p:ext uri="{BB962C8B-B14F-4D97-AF65-F5344CB8AC3E}">
        <p14:creationId xmlns:p14="http://schemas.microsoft.com/office/powerpoint/2010/main" val="20645388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13673057-E90F-99FA-35A1-A7B40A6E226B}"/>
              </a:ext>
            </a:extLst>
          </p:cNvPr>
          <p:cNvPicPr>
            <a:picLocks noChangeAspect="1"/>
          </p:cNvPicPr>
          <p:nvPr/>
        </p:nvPicPr>
        <p:blipFill>
          <a:blip r:embed="rId3"/>
          <a:stretch>
            <a:fillRect/>
          </a:stretch>
        </p:blipFill>
        <p:spPr>
          <a:xfrm>
            <a:off x="5475267" y="1610226"/>
            <a:ext cx="2049236" cy="1592766"/>
          </a:xfrm>
          <a:prstGeom prst="rect">
            <a:avLst/>
          </a:prstGeom>
          <a:ln>
            <a:noFill/>
          </a:ln>
          <a:effectLst>
            <a:outerShdw blurRad="292100" dist="139700" dir="2700000" algn="tl" rotWithShape="0">
              <a:srgbClr val="333333">
                <a:alpha val="65000"/>
              </a:srgbClr>
            </a:outerShdw>
          </a:effectLst>
        </p:spPr>
      </p:pic>
      <p:sp>
        <p:nvSpPr>
          <p:cNvPr id="15362" name="Title 1"/>
          <p:cNvSpPr>
            <a:spLocks noGrp="1"/>
          </p:cNvSpPr>
          <p:nvPr>
            <p:ph type="title"/>
          </p:nvPr>
        </p:nvSpPr>
        <p:spPr>
          <a:xfrm>
            <a:off x="418172" y="350838"/>
            <a:ext cx="8264525" cy="361950"/>
          </a:xfrm>
        </p:spPr>
        <p:txBody>
          <a:bodyPr/>
          <a:lstStyle/>
          <a:p>
            <a:r>
              <a:rPr lang="en-US" dirty="0">
                <a:latin typeface="Arial"/>
                <a:cs typeface="Arial"/>
              </a:rPr>
              <a:t>Some participants </a:t>
            </a:r>
            <a:r>
              <a:rPr lang="en-US" dirty="0" err="1">
                <a:latin typeface="Arial"/>
                <a:cs typeface="Arial"/>
              </a:rPr>
              <a:t>realised</a:t>
            </a:r>
            <a:r>
              <a:rPr lang="en-US" dirty="0">
                <a:latin typeface="Arial"/>
                <a:cs typeface="Arial"/>
              </a:rPr>
              <a:t> here that they were completing a chunked up A24 form.</a:t>
            </a:r>
            <a:endParaRPr lang="en-US" dirty="0"/>
          </a:p>
          <a:p>
            <a:br>
              <a:rPr lang="en-US" dirty="0"/>
            </a:br>
            <a:endParaRPr lang="en-US" dirty="0"/>
          </a:p>
        </p:txBody>
      </p:sp>
      <p:sp>
        <p:nvSpPr>
          <p:cNvPr id="13315" name="Content Placeholder 2"/>
          <p:cNvSpPr>
            <a:spLocks noGrp="1"/>
          </p:cNvSpPr>
          <p:nvPr>
            <p:ph idx="1"/>
          </p:nvPr>
        </p:nvSpPr>
        <p:spPr>
          <a:xfrm>
            <a:off x="563095" y="1216152"/>
            <a:ext cx="4448711" cy="3932031"/>
          </a:xfrm>
        </p:spPr>
        <p:txBody>
          <a:bodyPr/>
          <a:lstStyle/>
          <a:p>
            <a:pPr marL="0" indent="0">
              <a:buNone/>
              <a:defRPr/>
            </a:pPr>
            <a:endParaRPr lang="en-GB" sz="1400" dirty="0">
              <a:solidFill>
                <a:srgbClr val="374151"/>
              </a:solidFill>
              <a:latin typeface="Arial"/>
              <a:cs typeface="Arial"/>
            </a:endParaRPr>
          </a:p>
          <a:p>
            <a:pPr marL="0" indent="0">
              <a:buNone/>
              <a:defRPr/>
            </a:pPr>
            <a:r>
              <a:rPr lang="en-GB" sz="1400" dirty="0">
                <a:solidFill>
                  <a:srgbClr val="374151"/>
                </a:solidFill>
                <a:latin typeface="Arial"/>
                <a:cs typeface="Arial"/>
              </a:rPr>
              <a:t>Initially, when participants began interacting with the prototype, they anticipated it would work much like their current method – downloading a form and emailing it with evidence attached.</a:t>
            </a:r>
            <a:endParaRPr lang="en-US" dirty="0"/>
          </a:p>
          <a:p>
            <a:pPr marL="0" indent="0">
              <a:buNone/>
              <a:defRPr/>
            </a:pPr>
            <a:r>
              <a:rPr lang="en-GB" sz="1400" dirty="0">
                <a:solidFill>
                  <a:srgbClr val="374151"/>
                </a:solidFill>
                <a:latin typeface="Arial"/>
                <a:cs typeface="Arial"/>
              </a:rPr>
              <a:t>However, it was during this phase that participants began recognising that they were, in fact, completing a segmented A24 form directly online.</a:t>
            </a:r>
            <a:endParaRPr lang="en-GB" dirty="0"/>
          </a:p>
          <a:p>
            <a:pPr marL="0" indent="0">
              <a:buNone/>
              <a:defRPr/>
            </a:pPr>
            <a:r>
              <a:rPr lang="en-GB" sz="1400" dirty="0">
                <a:solidFill>
                  <a:srgbClr val="374151"/>
                </a:solidFill>
                <a:latin typeface="Arial"/>
                <a:cs typeface="Arial"/>
              </a:rPr>
              <a:t>Subsequently, concerns arose regarding the space allocated for responses. While most participants sought to minimise the information they provided to avoid potential follow-up inquiries from Natural England, one participant expressed a desire to offer substantial details.</a:t>
            </a:r>
            <a:endParaRPr lang="en-GB" dirty="0"/>
          </a:p>
          <a:p>
            <a:pPr marL="0" indent="0">
              <a:buNone/>
              <a:defRPr/>
            </a:pPr>
            <a:endParaRPr lang="en-GB" sz="1400" dirty="0">
              <a:solidFill>
                <a:srgbClr val="374151"/>
              </a:solidFill>
            </a:endParaRPr>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dirty="0"/>
              <a:pPr>
                <a:lnSpc>
                  <a:spcPct val="100000"/>
                </a:lnSpc>
                <a:spcBef>
                  <a:spcPct val="0"/>
                </a:spcBef>
                <a:buFontTx/>
                <a:buNone/>
              </a:pPr>
              <a:t>58</a:t>
            </a:fld>
            <a:endParaRPr lang="en-GB" altLang="en-US" sz="1000" dirty="0"/>
          </a:p>
        </p:txBody>
      </p:sp>
      <p:pic>
        <p:nvPicPr>
          <p:cNvPr id="2" name="Picture 1" descr="A screenshot of a computer&#10;&#10;Description automatically generated">
            <a:extLst>
              <a:ext uri="{FF2B5EF4-FFF2-40B4-BE49-F238E27FC236}">
                <a16:creationId xmlns:a16="http://schemas.microsoft.com/office/drawing/2014/main" id="{7AFFF18D-5FEE-77B7-6D14-3503B44CEF07}"/>
              </a:ext>
            </a:extLst>
          </p:cNvPr>
          <p:cNvPicPr>
            <a:picLocks noChangeAspect="1"/>
          </p:cNvPicPr>
          <p:nvPr/>
        </p:nvPicPr>
        <p:blipFill>
          <a:blip r:embed="rId4"/>
          <a:stretch>
            <a:fillRect/>
          </a:stretch>
        </p:blipFill>
        <p:spPr>
          <a:xfrm>
            <a:off x="6072744" y="2853424"/>
            <a:ext cx="2049236" cy="1592766"/>
          </a:xfrm>
          <a:prstGeom prst="rect">
            <a:avLst/>
          </a:prstGeom>
          <a:ln>
            <a:noFill/>
          </a:ln>
          <a:effectLst>
            <a:outerShdw blurRad="292100" dist="139700" dir="2700000" algn="tl" rotWithShape="0">
              <a:srgbClr val="333333">
                <a:alpha val="65000"/>
              </a:srgbClr>
            </a:outerShdw>
          </a:effectLst>
        </p:spPr>
      </p:pic>
      <p:sp>
        <p:nvSpPr>
          <p:cNvPr id="10" name="Speech Bubble: Rectangle with Corners Rounded 9">
            <a:extLst>
              <a:ext uri="{FF2B5EF4-FFF2-40B4-BE49-F238E27FC236}">
                <a16:creationId xmlns:a16="http://schemas.microsoft.com/office/drawing/2014/main" id="{AF1A74FF-0043-5F3F-971F-DDE4A6331C06}"/>
              </a:ext>
            </a:extLst>
          </p:cNvPr>
          <p:cNvSpPr/>
          <p:nvPr/>
        </p:nvSpPr>
        <p:spPr>
          <a:xfrm>
            <a:off x="7102867" y="1408492"/>
            <a:ext cx="1698444" cy="1629933"/>
          </a:xfrm>
          <a:prstGeom prst="wedgeRoundRectCallout">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GB" sz="1200" dirty="0">
              <a:solidFill>
                <a:schemeClr val="tx1">
                  <a:lumMod val="75000"/>
                  <a:lumOff val="25000"/>
                </a:schemeClr>
              </a:solidFill>
              <a:latin typeface="Arial"/>
              <a:ea typeface="+mn-lt"/>
              <a:cs typeface="Arial"/>
            </a:endParaRPr>
          </a:p>
          <a:p>
            <a:endParaRPr lang="en-GB" sz="1200" dirty="0">
              <a:solidFill>
                <a:srgbClr val="404040"/>
              </a:solidFill>
              <a:latin typeface="Arial"/>
              <a:ea typeface="+mn-lt"/>
              <a:cs typeface="Arial"/>
            </a:endParaRPr>
          </a:p>
          <a:p>
            <a:r>
              <a:rPr lang="en-GB" sz="1000" i="1" dirty="0">
                <a:solidFill>
                  <a:schemeClr val="tx1"/>
                </a:solidFill>
                <a:latin typeface="Arial"/>
                <a:ea typeface="+mn-lt"/>
                <a:cs typeface="Arial"/>
              </a:rPr>
              <a:t>"Oh, I see, I'm almost producing a report but in little blocks... how many words or lines is it going to let me write? "I want to go into a lot of detail but it sometimes it won't let you" </a:t>
            </a:r>
            <a:r>
              <a:rPr lang="en-GB" sz="1000" dirty="0">
                <a:solidFill>
                  <a:schemeClr val="tx1"/>
                </a:solidFill>
                <a:latin typeface="Arial"/>
                <a:ea typeface="+mn-lt"/>
                <a:cs typeface="Arial"/>
              </a:rPr>
              <a:t>P1</a:t>
            </a:r>
            <a:endParaRPr lang="en-GB" sz="1000" dirty="0">
              <a:solidFill>
                <a:schemeClr val="tx1"/>
              </a:solidFill>
              <a:latin typeface="Arial"/>
              <a:cs typeface="Arial"/>
            </a:endParaRPr>
          </a:p>
          <a:p>
            <a:endParaRPr lang="en-GB" sz="1000" dirty="0">
              <a:solidFill>
                <a:srgbClr val="000000"/>
              </a:solidFill>
              <a:latin typeface="Arial"/>
              <a:ea typeface="+mn-lt"/>
              <a:cs typeface="Arial"/>
            </a:endParaRPr>
          </a:p>
          <a:p>
            <a:endParaRPr lang="en-GB" sz="1000" dirty="0">
              <a:solidFill>
                <a:srgbClr val="404040"/>
              </a:solidFill>
              <a:latin typeface="Arial"/>
              <a:ea typeface="+mn-lt"/>
              <a:cs typeface="Arial"/>
            </a:endParaRPr>
          </a:p>
          <a:p>
            <a:endParaRPr lang="en-GB" sz="1200">
              <a:solidFill>
                <a:srgbClr val="404040"/>
              </a:solidFill>
              <a:latin typeface="Calibri"/>
              <a:cs typeface="Calibri"/>
            </a:endParaRPr>
          </a:p>
        </p:txBody>
      </p:sp>
    </p:spTree>
    <p:extLst>
      <p:ext uri="{BB962C8B-B14F-4D97-AF65-F5344CB8AC3E}">
        <p14:creationId xmlns:p14="http://schemas.microsoft.com/office/powerpoint/2010/main" val="37314811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521D83A0-65C5-63C7-FB3D-E79271BE0D38}"/>
              </a:ext>
            </a:extLst>
          </p:cNvPr>
          <p:cNvPicPr>
            <a:picLocks noChangeAspect="1"/>
          </p:cNvPicPr>
          <p:nvPr/>
        </p:nvPicPr>
        <p:blipFill>
          <a:blip r:embed="rId3"/>
          <a:stretch>
            <a:fillRect/>
          </a:stretch>
        </p:blipFill>
        <p:spPr>
          <a:xfrm>
            <a:off x="5497534" y="1610227"/>
            <a:ext cx="2743200" cy="2130866"/>
          </a:xfrm>
          <a:prstGeom prst="rect">
            <a:avLst/>
          </a:prstGeom>
          <a:ln>
            <a:noFill/>
          </a:ln>
          <a:effectLst>
            <a:outerShdw blurRad="292100" dist="139700" dir="2700000" algn="tl" rotWithShape="0">
              <a:srgbClr val="333333">
                <a:alpha val="65000"/>
              </a:srgbClr>
            </a:outerShdw>
          </a:effectLst>
        </p:spPr>
      </p:pic>
      <p:sp>
        <p:nvSpPr>
          <p:cNvPr id="15362" name="Title 1"/>
          <p:cNvSpPr>
            <a:spLocks noGrp="1"/>
          </p:cNvSpPr>
          <p:nvPr>
            <p:ph type="title"/>
          </p:nvPr>
        </p:nvSpPr>
        <p:spPr>
          <a:xfrm>
            <a:off x="418172" y="350838"/>
            <a:ext cx="8264525" cy="361950"/>
          </a:xfrm>
        </p:spPr>
        <p:txBody>
          <a:bodyPr/>
          <a:lstStyle/>
          <a:p>
            <a:r>
              <a:rPr lang="en-US" dirty="0">
                <a:latin typeface="Arial"/>
                <a:cs typeface="Arial"/>
              </a:rPr>
              <a:t>Will we see users simply upload reports?</a:t>
            </a:r>
            <a:endParaRPr lang="en-US" dirty="0"/>
          </a:p>
          <a:p>
            <a:br>
              <a:rPr lang="en-US" dirty="0"/>
            </a:br>
            <a:endParaRPr lang="en-US" dirty="0"/>
          </a:p>
        </p:txBody>
      </p:sp>
      <p:sp>
        <p:nvSpPr>
          <p:cNvPr id="13315" name="Content Placeholder 2"/>
          <p:cNvSpPr>
            <a:spLocks noGrp="1"/>
          </p:cNvSpPr>
          <p:nvPr>
            <p:ph idx="1"/>
          </p:nvPr>
        </p:nvSpPr>
        <p:spPr>
          <a:xfrm>
            <a:off x="563095" y="1216152"/>
            <a:ext cx="4448711" cy="3932031"/>
          </a:xfrm>
        </p:spPr>
        <p:txBody>
          <a:bodyPr/>
          <a:lstStyle/>
          <a:p>
            <a:pPr marL="0" indent="0">
              <a:buNone/>
              <a:defRPr/>
            </a:pPr>
            <a:r>
              <a:rPr lang="en-GB" sz="1400" dirty="0">
                <a:solidFill>
                  <a:srgbClr val="374151"/>
                </a:solidFill>
                <a:latin typeface="Arial"/>
                <a:cs typeface="Arial"/>
              </a:rPr>
              <a:t>Several participants mentioned that they would adapt the situation to align with their usual workflow by attaching their field report (which they create after completing the work) to the form.</a:t>
            </a:r>
            <a:endParaRPr lang="en-US" dirty="0"/>
          </a:p>
          <a:p>
            <a:pPr marL="0" indent="0">
              <a:buNone/>
              <a:defRPr/>
            </a:pPr>
            <a:r>
              <a:rPr lang="en-GB" sz="1400" dirty="0">
                <a:solidFill>
                  <a:srgbClr val="374151"/>
                </a:solidFill>
                <a:latin typeface="Arial"/>
                <a:cs typeface="Arial"/>
              </a:rPr>
              <a:t>One participant went so far as to enter "see attached report" in the free text box with the presumption they would upload their report later.</a:t>
            </a:r>
            <a:endParaRPr lang="en-GB" dirty="0"/>
          </a:p>
          <a:p>
            <a:pPr marL="0" indent="0">
              <a:buNone/>
              <a:defRPr/>
            </a:pPr>
            <a:endParaRPr lang="en-GB" sz="1400" dirty="0">
              <a:solidFill>
                <a:srgbClr val="374151"/>
              </a:solidFill>
            </a:endParaRPr>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a:pPr>
                <a:lnSpc>
                  <a:spcPct val="100000"/>
                </a:lnSpc>
                <a:spcBef>
                  <a:spcPct val="0"/>
                </a:spcBef>
                <a:buFontTx/>
                <a:buNone/>
              </a:pPr>
              <a:t>59</a:t>
            </a:fld>
            <a:endParaRPr lang="en-GB" altLang="en-US" sz="1000"/>
          </a:p>
        </p:txBody>
      </p:sp>
      <p:sp>
        <p:nvSpPr>
          <p:cNvPr id="4" name="Oval 3">
            <a:extLst>
              <a:ext uri="{FF2B5EF4-FFF2-40B4-BE49-F238E27FC236}">
                <a16:creationId xmlns:a16="http://schemas.microsoft.com/office/drawing/2014/main" id="{90D6B7CA-3683-3FBB-DB23-6074B4CD29C3}"/>
              </a:ext>
            </a:extLst>
          </p:cNvPr>
          <p:cNvSpPr/>
          <p:nvPr/>
        </p:nvSpPr>
        <p:spPr>
          <a:xfrm>
            <a:off x="8393381" y="184690"/>
            <a:ext cx="534081" cy="52579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b="1" dirty="0">
                <a:cs typeface="Calibri"/>
              </a:rPr>
              <a:t>?</a:t>
            </a:r>
            <a:endParaRPr lang="en-US" sz="1400" dirty="0">
              <a:cs typeface="Calibri"/>
            </a:endParaRPr>
          </a:p>
        </p:txBody>
      </p:sp>
    </p:spTree>
    <p:extLst>
      <p:ext uri="{BB962C8B-B14F-4D97-AF65-F5344CB8AC3E}">
        <p14:creationId xmlns:p14="http://schemas.microsoft.com/office/powerpoint/2010/main" val="1235900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GB" altLang="en-US">
                <a:solidFill>
                  <a:srgbClr val="00A33B"/>
                </a:solidFill>
                <a:latin typeface="Arial"/>
                <a:cs typeface="Arial"/>
              </a:rPr>
              <a:t>Method</a:t>
            </a:r>
          </a:p>
        </p:txBody>
      </p:sp>
      <p:sp>
        <p:nvSpPr>
          <p:cNvPr id="13315" name="Content Placeholder 2"/>
          <p:cNvSpPr>
            <a:spLocks noGrp="1"/>
          </p:cNvSpPr>
          <p:nvPr>
            <p:ph idx="1"/>
          </p:nvPr>
        </p:nvSpPr>
        <p:spPr>
          <a:xfrm>
            <a:off x="439738" y="1155700"/>
            <a:ext cx="8264525" cy="3481388"/>
          </a:xfrm>
        </p:spPr>
        <p:txBody>
          <a:bodyPr/>
          <a:lstStyle/>
          <a:p>
            <a:pPr marL="0" indent="0">
              <a:buNone/>
              <a:defRPr/>
            </a:pPr>
            <a:r>
              <a:rPr lang="en-GB" sz="1500">
                <a:solidFill>
                  <a:schemeClr val="tx1">
                    <a:lumMod val="65000"/>
                    <a:lumOff val="35000"/>
                  </a:schemeClr>
                </a:solidFill>
                <a:latin typeface="Arial"/>
                <a:cs typeface="Arial"/>
              </a:rPr>
              <a:t>30 minutes semi structured interview with ecologists exploring:</a:t>
            </a:r>
            <a:endParaRPr lang="en-US">
              <a:solidFill>
                <a:schemeClr val="tx1">
                  <a:lumMod val="65000"/>
                  <a:lumOff val="35000"/>
                </a:schemeClr>
              </a:solidFill>
            </a:endParaRPr>
          </a:p>
          <a:p>
            <a:pPr marL="285750" indent="-285750">
              <a:defRPr/>
            </a:pPr>
            <a:r>
              <a:rPr lang="en-GB" sz="1500">
                <a:solidFill>
                  <a:schemeClr val="tx1">
                    <a:lumMod val="65000"/>
                    <a:lumOff val="35000"/>
                  </a:schemeClr>
                </a:solidFill>
                <a:latin typeface="Arial"/>
                <a:cs typeface="Arial"/>
              </a:rPr>
              <a:t>How a Report of Action is submitted</a:t>
            </a:r>
          </a:p>
          <a:p>
            <a:pPr marL="285750" indent="-285750">
              <a:defRPr/>
            </a:pPr>
            <a:r>
              <a:rPr lang="en-GB" sz="1500">
                <a:solidFill>
                  <a:schemeClr val="tx1">
                    <a:lumMod val="65000"/>
                    <a:lumOff val="35000"/>
                  </a:schemeClr>
                </a:solidFill>
                <a:latin typeface="Arial"/>
                <a:cs typeface="Arial"/>
              </a:rPr>
              <a:t>Who is involved - in particular, what is the role of Applicants?</a:t>
            </a:r>
          </a:p>
          <a:p>
            <a:pPr marL="285750" indent="-285750">
              <a:defRPr/>
            </a:pPr>
            <a:r>
              <a:rPr lang="en-GB" sz="1500">
                <a:solidFill>
                  <a:schemeClr val="tx1">
                    <a:lumMod val="65000"/>
                    <a:lumOff val="35000"/>
                  </a:schemeClr>
                </a:solidFill>
                <a:latin typeface="Arial"/>
                <a:cs typeface="Arial"/>
              </a:rPr>
              <a:t>Experiences of submitting a Report of Action taken to NE</a:t>
            </a:r>
            <a:endParaRPr lang="en-GB">
              <a:solidFill>
                <a:schemeClr val="tx1">
                  <a:lumMod val="65000"/>
                  <a:lumOff val="35000"/>
                </a:schemeClr>
              </a:solidFill>
            </a:endParaRPr>
          </a:p>
          <a:p>
            <a:pPr marL="285750" indent="-285750">
              <a:defRPr/>
            </a:pPr>
            <a:endParaRPr lang="en-GB" sz="1500">
              <a:solidFill>
                <a:schemeClr val="tx1">
                  <a:lumMod val="65000"/>
                  <a:lumOff val="35000"/>
                </a:schemeClr>
              </a:solidFill>
              <a:latin typeface="Arial"/>
              <a:cs typeface="Arial"/>
            </a:endParaRPr>
          </a:p>
          <a:p>
            <a:pPr marL="0" indent="0">
              <a:buNone/>
              <a:defRPr/>
            </a:pPr>
            <a:r>
              <a:rPr lang="en-GB" sz="1500">
                <a:solidFill>
                  <a:schemeClr val="tx1">
                    <a:lumMod val="65000"/>
                    <a:lumOff val="35000"/>
                  </a:schemeClr>
                </a:solidFill>
                <a:latin typeface="Arial"/>
                <a:cs typeface="Arial"/>
              </a:rPr>
              <a:t>Followed by a 30-minute usability test of the Report of Action taken flow</a:t>
            </a:r>
            <a:endParaRPr lang="en-GB">
              <a:solidFill>
                <a:schemeClr val="tx1">
                  <a:lumMod val="65000"/>
                  <a:lumOff val="35000"/>
                </a:schemeClr>
              </a:solidFill>
            </a:endParaRPr>
          </a:p>
          <a:p>
            <a:pPr marL="0" indent="0">
              <a:buNone/>
              <a:defRPr/>
            </a:pPr>
            <a:endParaRPr lang="en-GB" sz="1500">
              <a:solidFill>
                <a:schemeClr val="tx1">
                  <a:lumMod val="65000"/>
                  <a:lumOff val="35000"/>
                </a:schemeClr>
              </a:solidFill>
              <a:latin typeface="Arial" charset="0"/>
              <a:cs typeface="Arial" charset="0"/>
            </a:endParaRPr>
          </a:p>
          <a:p>
            <a:pPr marL="0" indent="0">
              <a:buFont typeface="Arial" panose="020B0604020202020204" pitchFamily="34" charset="0"/>
              <a:buNone/>
              <a:defRPr/>
            </a:pPr>
            <a:endParaRPr lang="en-GB" sz="1500">
              <a:solidFill>
                <a:srgbClr val="595959"/>
              </a:solidFill>
              <a:latin typeface="Arial" charset="0"/>
              <a:cs typeface="Arial" charset="0"/>
            </a:endParaRPr>
          </a:p>
          <a:p>
            <a:pPr marL="0" indent="0">
              <a:buNone/>
              <a:defRPr/>
            </a:pPr>
            <a:endParaRPr lang="en-GB" altLang="en-US">
              <a:solidFill>
                <a:srgbClr val="595959"/>
              </a:solidFill>
              <a:latin typeface="Arial" charset="0"/>
              <a:cs typeface="Arial" charset="0"/>
            </a:endParaRPr>
          </a:p>
          <a:p>
            <a:pPr marL="457200" lvl="1" indent="0" eaLnBrk="1" hangingPunct="1">
              <a:buNone/>
              <a:defRPr/>
            </a:pPr>
            <a:endParaRPr lang="en-GB" altLang="en-US">
              <a:solidFill>
                <a:srgbClr val="00AF41"/>
              </a:solidFill>
              <a:latin typeface="Arial" charset="0"/>
              <a:cs typeface="Arial" charset="0"/>
            </a:endParaRPr>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a:pPr>
                <a:lnSpc>
                  <a:spcPct val="100000"/>
                </a:lnSpc>
                <a:spcBef>
                  <a:spcPct val="0"/>
                </a:spcBef>
                <a:buFontTx/>
                <a:buNone/>
              </a:pPr>
              <a:t>6</a:t>
            </a:fld>
            <a:endParaRPr lang="en-GB" altLang="en-US" sz="1000"/>
          </a:p>
        </p:txBody>
      </p:sp>
    </p:spTree>
    <p:extLst>
      <p:ext uri="{BB962C8B-B14F-4D97-AF65-F5344CB8AC3E}">
        <p14:creationId xmlns:p14="http://schemas.microsoft.com/office/powerpoint/2010/main" val="17706291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521D83A0-65C5-63C7-FB3D-E79271BE0D38}"/>
              </a:ext>
            </a:extLst>
          </p:cNvPr>
          <p:cNvPicPr>
            <a:picLocks noChangeAspect="1"/>
          </p:cNvPicPr>
          <p:nvPr/>
        </p:nvPicPr>
        <p:blipFill>
          <a:blip r:embed="rId3"/>
          <a:stretch>
            <a:fillRect/>
          </a:stretch>
        </p:blipFill>
        <p:spPr>
          <a:xfrm>
            <a:off x="5497534" y="1610227"/>
            <a:ext cx="2743200" cy="2130866"/>
          </a:xfrm>
          <a:prstGeom prst="rect">
            <a:avLst/>
          </a:prstGeom>
          <a:ln>
            <a:noFill/>
          </a:ln>
          <a:effectLst>
            <a:outerShdw blurRad="292100" dist="139700" dir="2700000" algn="tl" rotWithShape="0">
              <a:srgbClr val="333333">
                <a:alpha val="65000"/>
              </a:srgbClr>
            </a:outerShdw>
          </a:effectLst>
        </p:spPr>
      </p:pic>
      <p:sp>
        <p:nvSpPr>
          <p:cNvPr id="15362" name="Title 1"/>
          <p:cNvSpPr>
            <a:spLocks noGrp="1"/>
          </p:cNvSpPr>
          <p:nvPr>
            <p:ph type="title"/>
          </p:nvPr>
        </p:nvSpPr>
        <p:spPr>
          <a:xfrm>
            <a:off x="418172" y="350838"/>
            <a:ext cx="8264525" cy="361950"/>
          </a:xfrm>
        </p:spPr>
        <p:txBody>
          <a:bodyPr/>
          <a:lstStyle/>
          <a:p>
            <a:r>
              <a:rPr lang="en-US" dirty="0">
                <a:latin typeface="Arial"/>
                <a:cs typeface="Arial"/>
              </a:rPr>
              <a:t>Is this in the </a:t>
            </a:r>
            <a:r>
              <a:rPr lang="en-US" dirty="0" err="1">
                <a:latin typeface="Arial"/>
                <a:cs typeface="Arial"/>
              </a:rPr>
              <a:t>licence</a:t>
            </a:r>
            <a:r>
              <a:rPr lang="en-US" dirty="0">
                <a:latin typeface="Arial"/>
                <a:cs typeface="Arial"/>
              </a:rPr>
              <a:t> or not?</a:t>
            </a:r>
            <a:endParaRPr lang="en-US" dirty="0"/>
          </a:p>
          <a:p>
            <a:br>
              <a:rPr lang="en-US" dirty="0"/>
            </a:br>
            <a:endParaRPr lang="en-US" dirty="0"/>
          </a:p>
        </p:txBody>
      </p:sp>
      <p:sp>
        <p:nvSpPr>
          <p:cNvPr id="13315" name="Content Placeholder 2"/>
          <p:cNvSpPr>
            <a:spLocks noGrp="1"/>
          </p:cNvSpPr>
          <p:nvPr>
            <p:ph idx="1"/>
          </p:nvPr>
        </p:nvSpPr>
        <p:spPr>
          <a:xfrm>
            <a:off x="563095" y="1216152"/>
            <a:ext cx="4448711" cy="3932031"/>
          </a:xfrm>
        </p:spPr>
        <p:txBody>
          <a:bodyPr/>
          <a:lstStyle/>
          <a:p>
            <a:pPr marL="0" indent="0">
              <a:buNone/>
              <a:defRPr/>
            </a:pPr>
            <a:r>
              <a:rPr lang="en-GB" sz="1400" dirty="0">
                <a:solidFill>
                  <a:srgbClr val="374151"/>
                </a:solidFill>
                <a:latin typeface="Arial"/>
                <a:cs typeface="Arial"/>
              </a:rPr>
              <a:t>One participant felt the link between the methods asked about in the question and those sanctioned in the licence should be made clearer to avoid confusion. To them, the question felt like it lacked context – is it here because it is related to what was sanctioned in the licence or is it a general question?</a:t>
            </a:r>
            <a:endParaRPr lang="en-US" dirty="0"/>
          </a:p>
          <a:p>
            <a:pPr marL="0" indent="0">
              <a:buNone/>
              <a:defRPr/>
            </a:pPr>
            <a:endParaRPr lang="en-GB" sz="1400" dirty="0">
              <a:solidFill>
                <a:srgbClr val="374151"/>
              </a:solidFill>
            </a:endParaRPr>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a:pPr>
                <a:lnSpc>
                  <a:spcPct val="100000"/>
                </a:lnSpc>
                <a:spcBef>
                  <a:spcPct val="0"/>
                </a:spcBef>
                <a:buFontTx/>
                <a:buNone/>
              </a:pPr>
              <a:t>60</a:t>
            </a:fld>
            <a:endParaRPr lang="en-GB" altLang="en-US" sz="1000"/>
          </a:p>
        </p:txBody>
      </p:sp>
      <p:sp>
        <p:nvSpPr>
          <p:cNvPr id="5" name="Speech Bubble: Rectangle with Corners Rounded 4">
            <a:extLst>
              <a:ext uri="{FF2B5EF4-FFF2-40B4-BE49-F238E27FC236}">
                <a16:creationId xmlns:a16="http://schemas.microsoft.com/office/drawing/2014/main" id="{5B4FF034-F2E1-68B2-38D8-2616585FA67C}"/>
              </a:ext>
            </a:extLst>
          </p:cNvPr>
          <p:cNvSpPr/>
          <p:nvPr/>
        </p:nvSpPr>
        <p:spPr>
          <a:xfrm>
            <a:off x="860899" y="2707357"/>
            <a:ext cx="3798891" cy="1819195"/>
          </a:xfrm>
          <a:prstGeom prst="wedgeRoundRectCallout">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GB" sz="1000" i="1" dirty="0">
                <a:solidFill>
                  <a:schemeClr val="tx1"/>
                </a:solidFill>
                <a:latin typeface="Arial"/>
                <a:ea typeface="+mn-lt"/>
                <a:cs typeface="Arial"/>
              </a:rPr>
              <a:t>"Um, why is he asking me this question? So, I think you'd need to come up with something saying, for example, 'the set was to be destroyed.' Yeah, which, yeah, I think I'd give a little bit more information, because now I'm wondering, was I supposed to do that?... So, be clear about why it's asking this question - i.e. [was] it was in the licence and you want to know did you do this licenced activity?... [because] you have the licence, specifically [with] conditions, [and] you are obligated to implement the licence exactly as set out."</a:t>
            </a:r>
            <a:r>
              <a:rPr lang="en-GB" sz="1000" dirty="0">
                <a:solidFill>
                  <a:schemeClr val="tx1"/>
                </a:solidFill>
                <a:latin typeface="Arial"/>
                <a:ea typeface="+mn-lt"/>
                <a:cs typeface="Arial"/>
              </a:rPr>
              <a:t> P4</a:t>
            </a:r>
            <a:endParaRPr lang="en-GB">
              <a:solidFill>
                <a:schemeClr val="tx1"/>
              </a:solidFill>
              <a:latin typeface="Calibri"/>
              <a:ea typeface="+mn-lt"/>
              <a:cs typeface="Calibri"/>
            </a:endParaRPr>
          </a:p>
        </p:txBody>
      </p:sp>
      <p:sp>
        <p:nvSpPr>
          <p:cNvPr id="4" name="Oval 3">
            <a:extLst>
              <a:ext uri="{FF2B5EF4-FFF2-40B4-BE49-F238E27FC236}">
                <a16:creationId xmlns:a16="http://schemas.microsoft.com/office/drawing/2014/main" id="{22E7E266-3794-8C8E-4A74-13BA89A242F1}"/>
              </a:ext>
            </a:extLst>
          </p:cNvPr>
          <p:cNvSpPr/>
          <p:nvPr/>
        </p:nvSpPr>
        <p:spPr>
          <a:xfrm>
            <a:off x="8393381" y="184690"/>
            <a:ext cx="534081" cy="52579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b="1" dirty="0">
                <a:cs typeface="Calibri"/>
              </a:rPr>
              <a:t>L</a:t>
            </a:r>
            <a:endParaRPr lang="en-US" sz="1400" dirty="0">
              <a:cs typeface="Calibri"/>
            </a:endParaRPr>
          </a:p>
        </p:txBody>
      </p:sp>
    </p:spTree>
    <p:extLst>
      <p:ext uri="{BB962C8B-B14F-4D97-AF65-F5344CB8AC3E}">
        <p14:creationId xmlns:p14="http://schemas.microsoft.com/office/powerpoint/2010/main" val="2158547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521D83A0-65C5-63C7-FB3D-E79271BE0D38}"/>
              </a:ext>
            </a:extLst>
          </p:cNvPr>
          <p:cNvPicPr>
            <a:picLocks noChangeAspect="1"/>
          </p:cNvPicPr>
          <p:nvPr/>
        </p:nvPicPr>
        <p:blipFill>
          <a:blip r:embed="rId3"/>
          <a:stretch>
            <a:fillRect/>
          </a:stretch>
        </p:blipFill>
        <p:spPr>
          <a:xfrm>
            <a:off x="5497534" y="1610227"/>
            <a:ext cx="2743200" cy="2130866"/>
          </a:xfrm>
          <a:prstGeom prst="rect">
            <a:avLst/>
          </a:prstGeom>
          <a:ln>
            <a:noFill/>
          </a:ln>
          <a:effectLst>
            <a:outerShdw blurRad="292100" dist="139700" dir="2700000" algn="tl" rotWithShape="0">
              <a:srgbClr val="333333">
                <a:alpha val="65000"/>
              </a:srgbClr>
            </a:outerShdw>
          </a:effectLst>
        </p:spPr>
      </p:pic>
      <p:sp>
        <p:nvSpPr>
          <p:cNvPr id="15362" name="Title 1"/>
          <p:cNvSpPr>
            <a:spLocks noGrp="1"/>
          </p:cNvSpPr>
          <p:nvPr>
            <p:ph type="title"/>
          </p:nvPr>
        </p:nvSpPr>
        <p:spPr>
          <a:xfrm>
            <a:off x="418172" y="350838"/>
            <a:ext cx="8264525" cy="361950"/>
          </a:xfrm>
        </p:spPr>
        <p:txBody>
          <a:bodyPr/>
          <a:lstStyle/>
          <a:p>
            <a:r>
              <a:rPr lang="en-US" dirty="0">
                <a:latin typeface="Arial"/>
                <a:cs typeface="Arial"/>
              </a:rPr>
              <a:t>Will I be monitored?</a:t>
            </a:r>
            <a:endParaRPr lang="en-US" dirty="0"/>
          </a:p>
          <a:p>
            <a:br>
              <a:rPr lang="en-US" dirty="0"/>
            </a:br>
            <a:endParaRPr lang="en-US" dirty="0"/>
          </a:p>
        </p:txBody>
      </p:sp>
      <p:sp>
        <p:nvSpPr>
          <p:cNvPr id="13315" name="Content Placeholder 2"/>
          <p:cNvSpPr>
            <a:spLocks noGrp="1"/>
          </p:cNvSpPr>
          <p:nvPr>
            <p:ph idx="1"/>
          </p:nvPr>
        </p:nvSpPr>
        <p:spPr>
          <a:xfrm>
            <a:off x="563095" y="1216152"/>
            <a:ext cx="4448711" cy="3932031"/>
          </a:xfrm>
        </p:spPr>
        <p:txBody>
          <a:bodyPr/>
          <a:lstStyle/>
          <a:p>
            <a:pPr marL="0" indent="0">
              <a:buNone/>
              <a:defRPr/>
            </a:pPr>
            <a:r>
              <a:rPr lang="en-GB" sz="1400" dirty="0">
                <a:solidFill>
                  <a:srgbClr val="374151"/>
                </a:solidFill>
                <a:latin typeface="Arial"/>
                <a:cs typeface="Arial"/>
              </a:rPr>
              <a:t>The recurring theme of participants feeling that they are being monitored arose here once more, with participants unsure as to why the question is otherwise being asked.</a:t>
            </a:r>
            <a:endParaRPr lang="en-GB" sz="1400" dirty="0">
              <a:solidFill>
                <a:srgbClr val="374151"/>
              </a:solidFill>
            </a:endParaRPr>
          </a:p>
          <a:p>
            <a:pPr marL="0" indent="0">
              <a:buNone/>
              <a:defRPr/>
            </a:pPr>
            <a:r>
              <a:rPr lang="en-GB" sz="1400" dirty="0">
                <a:solidFill>
                  <a:srgbClr val="374151"/>
                </a:solidFill>
                <a:latin typeface="Arial"/>
                <a:cs typeface="Arial"/>
              </a:rPr>
              <a:t>The reason for that worry emerged later as participants began elucidating the other big </a:t>
            </a:r>
            <a:r>
              <a:rPr lang="en-GB" sz="1400" dirty="0" err="1">
                <a:solidFill>
                  <a:srgbClr val="374151"/>
                </a:solidFill>
                <a:latin typeface="Arial"/>
                <a:cs typeface="Arial"/>
              </a:rPr>
              <a:t>recrurring</a:t>
            </a:r>
            <a:r>
              <a:rPr lang="en-GB" sz="1400" dirty="0">
                <a:solidFill>
                  <a:srgbClr val="374151"/>
                </a:solidFill>
                <a:latin typeface="Arial"/>
                <a:cs typeface="Arial"/>
              </a:rPr>
              <a:t> theme that was about the difficulty in providing certainty when presenting evidence.</a:t>
            </a:r>
            <a:endParaRPr lang="en-GB" sz="1400" dirty="0">
              <a:solidFill>
                <a:srgbClr val="374151"/>
              </a:solidFill>
            </a:endParaRPr>
          </a:p>
          <a:p>
            <a:pPr marL="0" indent="0">
              <a:buNone/>
              <a:defRPr/>
            </a:pPr>
            <a:endParaRPr lang="en-GB" sz="1400" dirty="0">
              <a:solidFill>
                <a:srgbClr val="374151"/>
              </a:solidFill>
            </a:endParaRPr>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a:pPr>
                <a:lnSpc>
                  <a:spcPct val="100000"/>
                </a:lnSpc>
                <a:spcBef>
                  <a:spcPct val="0"/>
                </a:spcBef>
                <a:buFontTx/>
                <a:buNone/>
              </a:pPr>
              <a:t>61</a:t>
            </a:fld>
            <a:endParaRPr lang="en-GB" altLang="en-US" sz="1000"/>
          </a:p>
        </p:txBody>
      </p:sp>
      <p:sp>
        <p:nvSpPr>
          <p:cNvPr id="5" name="Oval 4">
            <a:extLst>
              <a:ext uri="{FF2B5EF4-FFF2-40B4-BE49-F238E27FC236}">
                <a16:creationId xmlns:a16="http://schemas.microsoft.com/office/drawing/2014/main" id="{7EB5C45A-C6CB-BDF8-E6E7-30EE341EDB59}"/>
              </a:ext>
            </a:extLst>
          </p:cNvPr>
          <p:cNvSpPr/>
          <p:nvPr/>
        </p:nvSpPr>
        <p:spPr>
          <a:xfrm>
            <a:off x="8393381" y="184690"/>
            <a:ext cx="534081" cy="52579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b="1" dirty="0">
                <a:cs typeface="Calibri"/>
              </a:rPr>
              <a:t>M</a:t>
            </a:r>
            <a:endParaRPr lang="en-US" sz="1400" dirty="0">
              <a:cs typeface="Calibri"/>
            </a:endParaRPr>
          </a:p>
        </p:txBody>
      </p:sp>
    </p:spTree>
    <p:extLst>
      <p:ext uri="{BB962C8B-B14F-4D97-AF65-F5344CB8AC3E}">
        <p14:creationId xmlns:p14="http://schemas.microsoft.com/office/powerpoint/2010/main" val="801001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EEF9E07A-8676-DE8A-97E1-CED1C23FDCF8}"/>
              </a:ext>
            </a:extLst>
          </p:cNvPr>
          <p:cNvPicPr>
            <a:picLocks noChangeAspect="1"/>
          </p:cNvPicPr>
          <p:nvPr/>
        </p:nvPicPr>
        <p:blipFill>
          <a:blip r:embed="rId3"/>
          <a:stretch>
            <a:fillRect/>
          </a:stretch>
        </p:blipFill>
        <p:spPr>
          <a:xfrm>
            <a:off x="5534643" y="1608599"/>
            <a:ext cx="2743200" cy="1711062"/>
          </a:xfrm>
          <a:prstGeom prst="rect">
            <a:avLst/>
          </a:prstGeom>
          <a:ln>
            <a:noFill/>
          </a:ln>
          <a:effectLst>
            <a:outerShdw blurRad="292100" dist="139700" dir="2700000" algn="tl" rotWithShape="0">
              <a:srgbClr val="333333">
                <a:alpha val="65000"/>
              </a:srgbClr>
            </a:outerShdw>
          </a:effectLst>
        </p:spPr>
      </p:pic>
      <p:sp>
        <p:nvSpPr>
          <p:cNvPr id="15362" name="Title 1"/>
          <p:cNvSpPr>
            <a:spLocks noGrp="1"/>
          </p:cNvSpPr>
          <p:nvPr>
            <p:ph type="title"/>
          </p:nvPr>
        </p:nvSpPr>
        <p:spPr>
          <a:xfrm>
            <a:off x="418172" y="350838"/>
            <a:ext cx="8264525" cy="361950"/>
          </a:xfrm>
        </p:spPr>
        <p:txBody>
          <a:bodyPr/>
          <a:lstStyle/>
          <a:p>
            <a:r>
              <a:rPr lang="en-US" dirty="0">
                <a:latin typeface="Arial"/>
                <a:cs typeface="Arial"/>
              </a:rPr>
              <a:t>Is that enough information?</a:t>
            </a:r>
            <a:endParaRPr lang="en-US" dirty="0"/>
          </a:p>
          <a:p>
            <a:br>
              <a:rPr lang="en-US" dirty="0"/>
            </a:br>
            <a:endParaRPr lang="en-US" dirty="0"/>
          </a:p>
        </p:txBody>
      </p:sp>
      <p:sp>
        <p:nvSpPr>
          <p:cNvPr id="13315" name="Content Placeholder 2"/>
          <p:cNvSpPr>
            <a:spLocks noGrp="1"/>
          </p:cNvSpPr>
          <p:nvPr>
            <p:ph idx="1"/>
          </p:nvPr>
        </p:nvSpPr>
        <p:spPr>
          <a:xfrm>
            <a:off x="563095" y="1216152"/>
            <a:ext cx="4448711" cy="3932031"/>
          </a:xfrm>
        </p:spPr>
        <p:txBody>
          <a:bodyPr/>
          <a:lstStyle/>
          <a:p>
            <a:pPr marL="0" indent="0">
              <a:buNone/>
              <a:defRPr/>
            </a:pPr>
            <a:r>
              <a:rPr lang="en-GB" sz="1400" dirty="0">
                <a:solidFill>
                  <a:srgbClr val="374151"/>
                </a:solidFill>
                <a:latin typeface="Arial"/>
                <a:cs typeface="Arial"/>
              </a:rPr>
              <a:t>In repeat of a recurring theme, one participant (P5) struggled to know how much information to include here to ensure it was "enough."</a:t>
            </a:r>
            <a:endParaRPr lang="en-US" dirty="0"/>
          </a:p>
          <a:p>
            <a:pPr marL="0" indent="0">
              <a:buNone/>
              <a:defRPr/>
            </a:pPr>
            <a:endParaRPr lang="en-GB" sz="1400" dirty="0">
              <a:solidFill>
                <a:srgbClr val="374151"/>
              </a:solidFill>
            </a:endParaRPr>
          </a:p>
          <a:p>
            <a:pPr marL="0" indent="0">
              <a:buNone/>
              <a:defRPr/>
            </a:pPr>
            <a:endParaRPr lang="en-GB" sz="1400" dirty="0">
              <a:solidFill>
                <a:srgbClr val="374151"/>
              </a:solidFill>
            </a:endParaRPr>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dirty="0"/>
              <a:pPr>
                <a:lnSpc>
                  <a:spcPct val="100000"/>
                </a:lnSpc>
                <a:spcBef>
                  <a:spcPct val="0"/>
                </a:spcBef>
                <a:buFontTx/>
                <a:buNone/>
              </a:pPr>
              <a:t>62</a:t>
            </a:fld>
            <a:endParaRPr lang="en-GB" altLang="en-US" sz="1000" dirty="0"/>
          </a:p>
        </p:txBody>
      </p:sp>
      <p:sp>
        <p:nvSpPr>
          <p:cNvPr id="2" name="Rectangle 1">
            <a:extLst>
              <a:ext uri="{FF2B5EF4-FFF2-40B4-BE49-F238E27FC236}">
                <a16:creationId xmlns:a16="http://schemas.microsoft.com/office/drawing/2014/main" id="{8BEC69AD-A78D-0448-25B0-2AE6C32D25FD}"/>
              </a:ext>
            </a:extLst>
          </p:cNvPr>
          <p:cNvSpPr/>
          <p:nvPr/>
        </p:nvSpPr>
        <p:spPr>
          <a:xfrm>
            <a:off x="6156613" y="2109725"/>
            <a:ext cx="285749" cy="89064"/>
          </a:xfrm>
          <a:prstGeom prst="rect">
            <a:avLst/>
          </a:prstGeom>
          <a:solidFill>
            <a:srgbClr val="ED7D31">
              <a:alpha val="4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B2C2C5F-329D-CA75-EF25-5BFD6407F80A}"/>
              </a:ext>
            </a:extLst>
          </p:cNvPr>
          <p:cNvSpPr/>
          <p:nvPr/>
        </p:nvSpPr>
        <p:spPr>
          <a:xfrm>
            <a:off x="8393381" y="184690"/>
            <a:ext cx="534081" cy="52579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b="1" dirty="0">
                <a:cs typeface="Calibri"/>
              </a:rPr>
              <a:t>M</a:t>
            </a:r>
            <a:endParaRPr lang="en-US" sz="1400" dirty="0">
              <a:cs typeface="Calibri"/>
            </a:endParaRPr>
          </a:p>
        </p:txBody>
      </p:sp>
    </p:spTree>
    <p:extLst>
      <p:ext uri="{BB962C8B-B14F-4D97-AF65-F5344CB8AC3E}">
        <p14:creationId xmlns:p14="http://schemas.microsoft.com/office/powerpoint/2010/main" val="39386162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FCC4750A-5EFE-A3FE-6590-91B41AC6C0D3}"/>
              </a:ext>
            </a:extLst>
          </p:cNvPr>
          <p:cNvPicPr>
            <a:picLocks noChangeAspect="1"/>
          </p:cNvPicPr>
          <p:nvPr/>
        </p:nvPicPr>
        <p:blipFill>
          <a:blip r:embed="rId3"/>
          <a:stretch>
            <a:fillRect/>
          </a:stretch>
        </p:blipFill>
        <p:spPr>
          <a:xfrm>
            <a:off x="5534643" y="1610226"/>
            <a:ext cx="2743200" cy="2130866"/>
          </a:xfrm>
          <a:prstGeom prst="rect">
            <a:avLst/>
          </a:prstGeom>
          <a:ln>
            <a:noFill/>
          </a:ln>
          <a:effectLst>
            <a:outerShdw blurRad="292100" dist="139700" dir="2700000" algn="tl" rotWithShape="0">
              <a:srgbClr val="333333">
                <a:alpha val="65000"/>
              </a:srgbClr>
            </a:outerShdw>
          </a:effectLst>
        </p:spPr>
      </p:pic>
      <p:sp>
        <p:nvSpPr>
          <p:cNvPr id="15362" name="Title 1"/>
          <p:cNvSpPr>
            <a:spLocks noGrp="1"/>
          </p:cNvSpPr>
          <p:nvPr>
            <p:ph type="title"/>
          </p:nvPr>
        </p:nvSpPr>
        <p:spPr>
          <a:xfrm>
            <a:off x="418172" y="350838"/>
            <a:ext cx="8264525" cy="361950"/>
          </a:xfrm>
        </p:spPr>
        <p:txBody>
          <a:bodyPr/>
          <a:lstStyle/>
          <a:p>
            <a:r>
              <a:rPr lang="en-US" dirty="0">
                <a:latin typeface="Arial"/>
                <a:cs typeface="Arial"/>
              </a:rPr>
              <a:t>Damage vs destroy  </a:t>
            </a:r>
            <a:endParaRPr lang="en-US" dirty="0"/>
          </a:p>
          <a:p>
            <a:br>
              <a:rPr lang="en-US" dirty="0"/>
            </a:br>
            <a:endParaRPr lang="en-US" dirty="0"/>
          </a:p>
        </p:txBody>
      </p:sp>
      <p:sp>
        <p:nvSpPr>
          <p:cNvPr id="13315" name="Content Placeholder 2"/>
          <p:cNvSpPr>
            <a:spLocks noGrp="1"/>
          </p:cNvSpPr>
          <p:nvPr>
            <p:ph idx="1"/>
          </p:nvPr>
        </p:nvSpPr>
        <p:spPr>
          <a:xfrm>
            <a:off x="563095" y="1216152"/>
            <a:ext cx="4448711" cy="3932031"/>
          </a:xfrm>
        </p:spPr>
        <p:txBody>
          <a:bodyPr/>
          <a:lstStyle/>
          <a:p>
            <a:pPr marL="0" indent="0">
              <a:buNone/>
              <a:defRPr/>
            </a:pPr>
            <a:r>
              <a:rPr lang="en-GB" sz="1400" b="1" dirty="0">
                <a:solidFill>
                  <a:srgbClr val="374151"/>
                </a:solidFill>
                <a:latin typeface="Arial"/>
                <a:cs typeface="Arial"/>
              </a:rPr>
              <a:t>Initially, participants mistook the page for a repetition</a:t>
            </a:r>
            <a:r>
              <a:rPr lang="en-GB" sz="1400" dirty="0">
                <a:solidFill>
                  <a:srgbClr val="374151"/>
                </a:solidFill>
                <a:latin typeface="Arial"/>
                <a:cs typeface="Arial"/>
              </a:rPr>
              <a:t>, overlooking the contrast between 'damage' and 'destroy.' They frequently had to backtrack between the pages to discern the discrepancy.</a:t>
            </a:r>
            <a:endParaRPr lang="en-US" dirty="0"/>
          </a:p>
          <a:p>
            <a:pPr marL="0" indent="0">
              <a:buNone/>
              <a:defRPr/>
            </a:pPr>
            <a:r>
              <a:rPr lang="en-GB" sz="1400" dirty="0">
                <a:solidFill>
                  <a:srgbClr val="374151"/>
                </a:solidFill>
                <a:latin typeface="Arial"/>
                <a:cs typeface="Arial"/>
              </a:rPr>
              <a:t>Once aware of the distinction, participants could articulate the contrast between 'damage' and 'destroy,' realising their reference to licensed activities.</a:t>
            </a:r>
            <a:endParaRPr lang="en-GB" dirty="0"/>
          </a:p>
          <a:p>
            <a:pPr marL="0" indent="0">
              <a:buNone/>
              <a:defRPr/>
            </a:pPr>
            <a:r>
              <a:rPr lang="en-GB" sz="1400" dirty="0">
                <a:solidFill>
                  <a:srgbClr val="374151"/>
                </a:solidFill>
                <a:latin typeface="Arial"/>
                <a:cs typeface="Arial"/>
              </a:rPr>
              <a:t>However, the clarity of each term seemed uncertain, evidenced when ecologists tested them with various hypothetical scenarios.</a:t>
            </a:r>
            <a:endParaRPr lang="en-GB" dirty="0"/>
          </a:p>
          <a:p>
            <a:pPr marL="0" indent="0">
              <a:buNone/>
              <a:defRPr/>
            </a:pPr>
            <a:r>
              <a:rPr lang="en-GB" sz="1400" dirty="0">
                <a:solidFill>
                  <a:srgbClr val="374151"/>
                </a:solidFill>
                <a:latin typeface="Arial"/>
                <a:cs typeface="Arial"/>
              </a:rPr>
              <a:t>This indicates that </a:t>
            </a:r>
            <a:r>
              <a:rPr lang="en-GB" sz="1400" b="1" dirty="0">
                <a:solidFill>
                  <a:srgbClr val="374151"/>
                </a:solidFill>
                <a:latin typeface="Arial"/>
                <a:cs typeface="Arial"/>
              </a:rPr>
              <a:t>comprehending and distinguishing the terms demanded cognitive effort, though participants ultimately grasped them accurately</a:t>
            </a:r>
            <a:r>
              <a:rPr lang="en-GB" sz="1400" dirty="0">
                <a:solidFill>
                  <a:srgbClr val="374151"/>
                </a:solidFill>
                <a:latin typeface="Arial"/>
                <a:cs typeface="Arial"/>
              </a:rPr>
              <a:t>.</a:t>
            </a:r>
            <a:endParaRPr lang="en-GB" dirty="0"/>
          </a:p>
          <a:p>
            <a:pPr marL="0" indent="0">
              <a:buNone/>
              <a:defRPr/>
            </a:pPr>
            <a:endParaRPr lang="en-GB" sz="1400" dirty="0">
              <a:solidFill>
                <a:srgbClr val="374151"/>
              </a:solidFill>
            </a:endParaRPr>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dirty="0"/>
              <a:pPr>
                <a:lnSpc>
                  <a:spcPct val="100000"/>
                </a:lnSpc>
                <a:spcBef>
                  <a:spcPct val="0"/>
                </a:spcBef>
                <a:buFontTx/>
                <a:buNone/>
              </a:pPr>
              <a:t>63</a:t>
            </a:fld>
            <a:endParaRPr lang="en-GB" altLang="en-US" sz="1000" dirty="0"/>
          </a:p>
        </p:txBody>
      </p:sp>
      <p:sp>
        <p:nvSpPr>
          <p:cNvPr id="6" name="Rectangle 5">
            <a:extLst>
              <a:ext uri="{FF2B5EF4-FFF2-40B4-BE49-F238E27FC236}">
                <a16:creationId xmlns:a16="http://schemas.microsoft.com/office/drawing/2014/main" id="{7CDDC2AA-A344-8EFF-A83D-5D62198E35B8}"/>
              </a:ext>
            </a:extLst>
          </p:cNvPr>
          <p:cNvSpPr/>
          <p:nvPr/>
        </p:nvSpPr>
        <p:spPr>
          <a:xfrm>
            <a:off x="6156613" y="2109725"/>
            <a:ext cx="285749" cy="89064"/>
          </a:xfrm>
          <a:prstGeom prst="rect">
            <a:avLst/>
          </a:prstGeom>
          <a:solidFill>
            <a:srgbClr val="ED7D31">
              <a:alpha val="4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78118401-8F46-4EC3-706D-FCFFBA5E9AFF}"/>
              </a:ext>
            </a:extLst>
          </p:cNvPr>
          <p:cNvSpPr/>
          <p:nvPr/>
        </p:nvSpPr>
        <p:spPr>
          <a:xfrm>
            <a:off x="8393381" y="184690"/>
            <a:ext cx="534081" cy="52579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b="1" dirty="0">
                <a:cs typeface="Calibri"/>
              </a:rPr>
              <a:t>M</a:t>
            </a:r>
            <a:endParaRPr lang="en-US" sz="1400" dirty="0">
              <a:cs typeface="Calibri"/>
            </a:endParaRPr>
          </a:p>
        </p:txBody>
      </p:sp>
    </p:spTree>
    <p:extLst>
      <p:ext uri="{BB962C8B-B14F-4D97-AF65-F5344CB8AC3E}">
        <p14:creationId xmlns:p14="http://schemas.microsoft.com/office/powerpoint/2010/main" val="30693418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FCC4750A-5EFE-A3FE-6590-91B41AC6C0D3}"/>
              </a:ext>
            </a:extLst>
          </p:cNvPr>
          <p:cNvPicPr>
            <a:picLocks noChangeAspect="1"/>
          </p:cNvPicPr>
          <p:nvPr/>
        </p:nvPicPr>
        <p:blipFill>
          <a:blip r:embed="rId3"/>
          <a:stretch>
            <a:fillRect/>
          </a:stretch>
        </p:blipFill>
        <p:spPr>
          <a:xfrm>
            <a:off x="5360223" y="1513739"/>
            <a:ext cx="2078925" cy="1618743"/>
          </a:xfrm>
          <a:prstGeom prst="rect">
            <a:avLst/>
          </a:prstGeom>
          <a:ln>
            <a:noFill/>
          </a:ln>
          <a:effectLst>
            <a:outerShdw blurRad="292100" dist="139700" dir="2700000" algn="tl" rotWithShape="0">
              <a:srgbClr val="333333">
                <a:alpha val="65000"/>
              </a:srgbClr>
            </a:outerShdw>
          </a:effectLst>
        </p:spPr>
      </p:pic>
      <p:sp>
        <p:nvSpPr>
          <p:cNvPr id="15362" name="Title 1"/>
          <p:cNvSpPr>
            <a:spLocks noGrp="1"/>
          </p:cNvSpPr>
          <p:nvPr>
            <p:ph type="title"/>
          </p:nvPr>
        </p:nvSpPr>
        <p:spPr>
          <a:xfrm>
            <a:off x="418172" y="350838"/>
            <a:ext cx="8264525" cy="361950"/>
          </a:xfrm>
        </p:spPr>
        <p:txBody>
          <a:bodyPr/>
          <a:lstStyle/>
          <a:p>
            <a:r>
              <a:rPr lang="en-US" dirty="0">
                <a:latin typeface="Arial"/>
                <a:cs typeface="Arial"/>
              </a:rPr>
              <a:t>Which sett does this refer to?</a:t>
            </a:r>
            <a:endParaRPr lang="en-US" dirty="0"/>
          </a:p>
        </p:txBody>
      </p:sp>
      <p:sp>
        <p:nvSpPr>
          <p:cNvPr id="13315" name="Content Placeholder 2"/>
          <p:cNvSpPr>
            <a:spLocks noGrp="1"/>
          </p:cNvSpPr>
          <p:nvPr>
            <p:ph idx="1"/>
          </p:nvPr>
        </p:nvSpPr>
        <p:spPr>
          <a:xfrm>
            <a:off x="563095" y="1216152"/>
            <a:ext cx="4448711" cy="3932031"/>
          </a:xfrm>
        </p:spPr>
        <p:txBody>
          <a:bodyPr/>
          <a:lstStyle/>
          <a:p>
            <a:pPr marL="0" indent="0">
              <a:buNone/>
              <a:defRPr/>
            </a:pPr>
            <a:r>
              <a:rPr lang="en-GB" sz="1400" dirty="0">
                <a:solidFill>
                  <a:srgbClr val="374151"/>
                </a:solidFill>
                <a:latin typeface="Arial"/>
                <a:cs typeface="Arial"/>
              </a:rPr>
              <a:t>A participant highlighted the issue of multiple setts falling under the license for damage or destruction. The form lacks specificity on which sett is being referred to, causing confusion.</a:t>
            </a:r>
            <a:endParaRPr lang="en-US" dirty="0"/>
          </a:p>
          <a:p>
            <a:pPr marL="0" indent="0">
              <a:buNone/>
              <a:defRPr/>
            </a:pPr>
            <a:br>
              <a:rPr lang="en-US" dirty="0"/>
            </a:br>
            <a:endParaRPr lang="en-US" dirty="0"/>
          </a:p>
          <a:p>
            <a:pPr marL="0" indent="0">
              <a:buNone/>
              <a:defRPr/>
            </a:pPr>
            <a:endParaRPr lang="en-GB" sz="1400" dirty="0">
              <a:solidFill>
                <a:srgbClr val="374151"/>
              </a:solidFill>
            </a:endParaRPr>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dirty="0"/>
              <a:pPr>
                <a:lnSpc>
                  <a:spcPct val="100000"/>
                </a:lnSpc>
                <a:spcBef>
                  <a:spcPct val="0"/>
                </a:spcBef>
                <a:buFontTx/>
                <a:buNone/>
              </a:pPr>
              <a:t>64</a:t>
            </a:fld>
            <a:endParaRPr lang="en-GB" altLang="en-US" sz="1000" dirty="0"/>
          </a:p>
        </p:txBody>
      </p:sp>
      <p:pic>
        <p:nvPicPr>
          <p:cNvPr id="5" name="Picture 4" descr="A screenshot of a computer&#10;&#10;Description automatically generated">
            <a:extLst>
              <a:ext uri="{FF2B5EF4-FFF2-40B4-BE49-F238E27FC236}">
                <a16:creationId xmlns:a16="http://schemas.microsoft.com/office/drawing/2014/main" id="{D5EA0230-A467-BD03-3D16-8FE29E615621}"/>
              </a:ext>
            </a:extLst>
          </p:cNvPr>
          <p:cNvPicPr>
            <a:picLocks noChangeAspect="1"/>
          </p:cNvPicPr>
          <p:nvPr/>
        </p:nvPicPr>
        <p:blipFill>
          <a:blip r:embed="rId4"/>
          <a:stretch>
            <a:fillRect/>
          </a:stretch>
        </p:blipFill>
        <p:spPr>
          <a:xfrm>
            <a:off x="6403025" y="2662534"/>
            <a:ext cx="2078925" cy="1299137"/>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FCDEC6AA-D297-DACB-B825-6C810C3FE5FD}"/>
              </a:ext>
            </a:extLst>
          </p:cNvPr>
          <p:cNvSpPr/>
          <p:nvPr/>
        </p:nvSpPr>
        <p:spPr>
          <a:xfrm>
            <a:off x="5819155" y="1891021"/>
            <a:ext cx="248639" cy="77931"/>
          </a:xfrm>
          <a:prstGeom prst="rect">
            <a:avLst/>
          </a:prstGeom>
          <a:solidFill>
            <a:srgbClr val="7030A0">
              <a:alpha val="4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Calibri"/>
            </a:endParaRPr>
          </a:p>
        </p:txBody>
      </p:sp>
      <p:sp>
        <p:nvSpPr>
          <p:cNvPr id="9" name="Rectangle 8">
            <a:extLst>
              <a:ext uri="{FF2B5EF4-FFF2-40B4-BE49-F238E27FC236}">
                <a16:creationId xmlns:a16="http://schemas.microsoft.com/office/drawing/2014/main" id="{D45168B7-FE87-523E-EB39-44ED023CCE4E}"/>
              </a:ext>
            </a:extLst>
          </p:cNvPr>
          <p:cNvSpPr/>
          <p:nvPr/>
        </p:nvSpPr>
        <p:spPr>
          <a:xfrm>
            <a:off x="6847113" y="3037732"/>
            <a:ext cx="248639" cy="77931"/>
          </a:xfrm>
          <a:prstGeom prst="rect">
            <a:avLst/>
          </a:prstGeom>
          <a:solidFill>
            <a:srgbClr val="ED7D31">
              <a:alpha val="4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Calibri"/>
            </a:endParaRPr>
          </a:p>
        </p:txBody>
      </p:sp>
      <p:sp>
        <p:nvSpPr>
          <p:cNvPr id="13" name="Speech Bubble: Rectangle with Corners Rounded 12">
            <a:extLst>
              <a:ext uri="{FF2B5EF4-FFF2-40B4-BE49-F238E27FC236}">
                <a16:creationId xmlns:a16="http://schemas.microsoft.com/office/drawing/2014/main" id="{034E67B2-9C00-9585-7F3F-0F4B451D311B}"/>
              </a:ext>
            </a:extLst>
          </p:cNvPr>
          <p:cNvSpPr/>
          <p:nvPr/>
        </p:nvSpPr>
        <p:spPr>
          <a:xfrm>
            <a:off x="7195642" y="1263761"/>
            <a:ext cx="952527" cy="691041"/>
          </a:xfrm>
          <a:prstGeom prst="wedgeRoundRectCallout">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GB" sz="1200" dirty="0">
              <a:solidFill>
                <a:schemeClr val="tx1">
                  <a:lumMod val="75000"/>
                  <a:lumOff val="25000"/>
                </a:schemeClr>
              </a:solidFill>
              <a:latin typeface="Arial"/>
              <a:ea typeface="+mn-lt"/>
              <a:cs typeface="Arial"/>
            </a:endParaRPr>
          </a:p>
          <a:p>
            <a:r>
              <a:rPr lang="en-GB" sz="1000" i="1" dirty="0">
                <a:solidFill>
                  <a:schemeClr val="tx1"/>
                </a:solidFill>
                <a:latin typeface="Arial"/>
                <a:ea typeface="+mn-lt"/>
                <a:cs typeface="Arial"/>
              </a:rPr>
              <a:t>"It doesn't refer to multiple setts." </a:t>
            </a:r>
            <a:r>
              <a:rPr lang="en-GB" sz="1000" dirty="0">
                <a:solidFill>
                  <a:schemeClr val="tx1"/>
                </a:solidFill>
                <a:latin typeface="Arial"/>
                <a:ea typeface="+mn-lt"/>
                <a:cs typeface="Arial"/>
              </a:rPr>
              <a:t>P3</a:t>
            </a:r>
            <a:endParaRPr lang="en-GB" dirty="0">
              <a:solidFill>
                <a:schemeClr val="tx1"/>
              </a:solidFill>
              <a:cs typeface="Arial"/>
            </a:endParaRPr>
          </a:p>
          <a:p>
            <a:endParaRPr lang="en-GB" sz="1200">
              <a:solidFill>
                <a:srgbClr val="404040"/>
              </a:solidFill>
              <a:latin typeface="Calibri"/>
              <a:ea typeface="+mn-lt"/>
              <a:cs typeface="Calibri"/>
            </a:endParaRPr>
          </a:p>
        </p:txBody>
      </p:sp>
      <p:sp>
        <p:nvSpPr>
          <p:cNvPr id="15" name="Speech Bubble: Rectangle with Corners Rounded 14">
            <a:extLst>
              <a:ext uri="{FF2B5EF4-FFF2-40B4-BE49-F238E27FC236}">
                <a16:creationId xmlns:a16="http://schemas.microsoft.com/office/drawing/2014/main" id="{091E677C-CCB8-B2AA-B605-62D5222AED8B}"/>
              </a:ext>
            </a:extLst>
          </p:cNvPr>
          <p:cNvSpPr/>
          <p:nvPr/>
        </p:nvSpPr>
        <p:spPr>
          <a:xfrm>
            <a:off x="3569957" y="3182369"/>
            <a:ext cx="2793201" cy="1203163"/>
          </a:xfrm>
          <a:prstGeom prst="wedgeRoundRectCallout">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GB" sz="1200" dirty="0">
              <a:solidFill>
                <a:schemeClr val="tx1">
                  <a:lumMod val="75000"/>
                  <a:lumOff val="25000"/>
                </a:schemeClr>
              </a:solidFill>
              <a:latin typeface="Arial"/>
              <a:ea typeface="+mn-lt"/>
              <a:cs typeface="Arial"/>
            </a:endParaRPr>
          </a:p>
          <a:p>
            <a:r>
              <a:rPr lang="en-GB" sz="1000" i="1" dirty="0">
                <a:solidFill>
                  <a:schemeClr val="tx1"/>
                </a:solidFill>
                <a:latin typeface="Arial"/>
                <a:ea typeface="+mn-lt"/>
                <a:cs typeface="Arial"/>
              </a:rPr>
              <a:t>"They'd be in different situations. So, you can have one licence that covers you for many setts. You might be damaging one annex set or distraught and destroying several outlier sets. Said that, the annex set will be damaged, but the Badgers are gonna redig it within you know, week." </a:t>
            </a:r>
            <a:r>
              <a:rPr lang="en-GB" sz="1000" dirty="0">
                <a:solidFill>
                  <a:schemeClr val="tx1"/>
                </a:solidFill>
                <a:latin typeface="Arial"/>
                <a:ea typeface="+mn-lt"/>
                <a:cs typeface="Arial"/>
              </a:rPr>
              <a:t>P4</a:t>
            </a:r>
            <a:endParaRPr lang="en-GB" dirty="0">
              <a:solidFill>
                <a:schemeClr val="tx1"/>
              </a:solidFill>
              <a:cs typeface="Arial"/>
            </a:endParaRPr>
          </a:p>
          <a:p>
            <a:endParaRPr lang="en-GB" sz="1200">
              <a:solidFill>
                <a:srgbClr val="404040"/>
              </a:solidFill>
              <a:latin typeface="Calibri"/>
              <a:ea typeface="+mn-lt"/>
              <a:cs typeface="Calibri"/>
            </a:endParaRPr>
          </a:p>
        </p:txBody>
      </p:sp>
      <p:sp>
        <p:nvSpPr>
          <p:cNvPr id="3" name="Oval 2">
            <a:extLst>
              <a:ext uri="{FF2B5EF4-FFF2-40B4-BE49-F238E27FC236}">
                <a16:creationId xmlns:a16="http://schemas.microsoft.com/office/drawing/2014/main" id="{5DFC1886-B198-8970-5F28-0F9A98EF17B5}"/>
              </a:ext>
            </a:extLst>
          </p:cNvPr>
          <p:cNvSpPr/>
          <p:nvPr/>
        </p:nvSpPr>
        <p:spPr>
          <a:xfrm>
            <a:off x="8393381" y="184690"/>
            <a:ext cx="534081" cy="52579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b="1" dirty="0">
                <a:cs typeface="Calibri"/>
              </a:rPr>
              <a:t>H</a:t>
            </a:r>
            <a:endParaRPr lang="en-US" sz="1400" dirty="0">
              <a:cs typeface="Calibri"/>
            </a:endParaRPr>
          </a:p>
        </p:txBody>
      </p:sp>
    </p:spTree>
    <p:extLst>
      <p:ext uri="{BB962C8B-B14F-4D97-AF65-F5344CB8AC3E}">
        <p14:creationId xmlns:p14="http://schemas.microsoft.com/office/powerpoint/2010/main" val="33093365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18172" y="350838"/>
            <a:ext cx="8264525" cy="361950"/>
          </a:xfrm>
        </p:spPr>
        <p:txBody>
          <a:bodyPr/>
          <a:lstStyle/>
          <a:p>
            <a:r>
              <a:rPr lang="en-US" dirty="0">
                <a:latin typeface="Arial"/>
                <a:cs typeface="Arial"/>
              </a:rPr>
              <a:t>What if it's across multiple days? And which sett do you mean?</a:t>
            </a:r>
            <a:endParaRPr lang="en-US" dirty="0"/>
          </a:p>
          <a:p>
            <a:br>
              <a:rPr lang="en-US" dirty="0"/>
            </a:br>
            <a:endParaRPr lang="en-US" dirty="0"/>
          </a:p>
        </p:txBody>
      </p:sp>
      <p:sp>
        <p:nvSpPr>
          <p:cNvPr id="13315" name="Content Placeholder 2"/>
          <p:cNvSpPr>
            <a:spLocks noGrp="1"/>
          </p:cNvSpPr>
          <p:nvPr>
            <p:ph idx="1"/>
          </p:nvPr>
        </p:nvSpPr>
        <p:spPr>
          <a:xfrm>
            <a:off x="563095" y="1216152"/>
            <a:ext cx="4448711" cy="3932031"/>
          </a:xfrm>
        </p:spPr>
        <p:txBody>
          <a:bodyPr/>
          <a:lstStyle/>
          <a:p>
            <a:pPr marL="0" indent="0">
              <a:buNone/>
              <a:defRPr/>
            </a:pPr>
            <a:endParaRPr lang="en-GB" sz="1400" dirty="0">
              <a:solidFill>
                <a:srgbClr val="374151"/>
              </a:solidFill>
              <a:latin typeface="Arial"/>
              <a:cs typeface="Arial"/>
            </a:endParaRPr>
          </a:p>
          <a:p>
            <a:pPr marL="0" indent="0">
              <a:buNone/>
              <a:defRPr/>
            </a:pPr>
            <a:r>
              <a:rPr lang="en-GB" sz="1400" dirty="0">
                <a:solidFill>
                  <a:srgbClr val="374151"/>
                </a:solidFill>
                <a:latin typeface="Arial"/>
                <a:cs typeface="Arial"/>
              </a:rPr>
              <a:t>While all participants understood this question, multiple explained they've had situations previously where they've closed a sett over multiple days, meaning that the single day input field is inadequate.</a:t>
            </a:r>
            <a:endParaRPr lang="en-US" dirty="0">
              <a:solidFill>
                <a:srgbClr val="00AF41"/>
              </a:solidFill>
            </a:endParaRPr>
          </a:p>
          <a:p>
            <a:pPr marL="0" indent="0">
              <a:buNone/>
              <a:defRPr/>
            </a:pPr>
            <a:r>
              <a:rPr lang="en-GB" sz="1400" dirty="0">
                <a:solidFill>
                  <a:srgbClr val="374151"/>
                </a:solidFill>
                <a:latin typeface="Arial"/>
                <a:cs typeface="Arial"/>
              </a:rPr>
              <a:t>Moreover, multiple participants raised the concern of dealing with multiple setts under a single license, prompting the question: "which sett is this referring to?"</a:t>
            </a:r>
            <a:endParaRPr lang="en-GB" dirty="0">
              <a:latin typeface="Arial"/>
              <a:cs typeface="Arial"/>
            </a:endParaRPr>
          </a:p>
          <a:p>
            <a:pPr marL="0" indent="0">
              <a:buNone/>
              <a:defRPr/>
            </a:pPr>
            <a:endParaRPr lang="en-GB" sz="1400" dirty="0">
              <a:solidFill>
                <a:srgbClr val="374151"/>
              </a:solidFill>
            </a:endParaRPr>
          </a:p>
          <a:p>
            <a:pPr marL="0" indent="0">
              <a:buNone/>
              <a:defRPr/>
            </a:pPr>
            <a:endParaRPr lang="en-GB" sz="1400" dirty="0">
              <a:solidFill>
                <a:srgbClr val="374151"/>
              </a:solidFill>
            </a:endParaRPr>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dirty="0"/>
              <a:pPr>
                <a:lnSpc>
                  <a:spcPct val="100000"/>
                </a:lnSpc>
                <a:spcBef>
                  <a:spcPct val="0"/>
                </a:spcBef>
                <a:buFontTx/>
                <a:buNone/>
              </a:pPr>
              <a:t>65</a:t>
            </a:fld>
            <a:endParaRPr lang="en-GB" altLang="en-US" sz="1000" dirty="0"/>
          </a:p>
        </p:txBody>
      </p:sp>
      <p:pic>
        <p:nvPicPr>
          <p:cNvPr id="3" name="Picture 2" descr="A screenshot of a computer&#10;&#10;Description automatically generated">
            <a:extLst>
              <a:ext uri="{FF2B5EF4-FFF2-40B4-BE49-F238E27FC236}">
                <a16:creationId xmlns:a16="http://schemas.microsoft.com/office/drawing/2014/main" id="{D0421CD6-0C51-6A20-6ABA-EE171D0F93AF}"/>
              </a:ext>
            </a:extLst>
          </p:cNvPr>
          <p:cNvPicPr>
            <a:picLocks noChangeAspect="1"/>
          </p:cNvPicPr>
          <p:nvPr/>
        </p:nvPicPr>
        <p:blipFill>
          <a:blip r:embed="rId3"/>
          <a:stretch>
            <a:fillRect/>
          </a:stretch>
        </p:blipFill>
        <p:spPr>
          <a:xfrm>
            <a:off x="5534644" y="1609126"/>
            <a:ext cx="2743200" cy="1635787"/>
          </a:xfrm>
          <a:prstGeom prst="rect">
            <a:avLst/>
          </a:prstGeom>
          <a:ln>
            <a:noFill/>
          </a:ln>
          <a:effectLst>
            <a:outerShdw blurRad="292100" dist="139700" dir="2700000" algn="tl" rotWithShape="0">
              <a:srgbClr val="333333">
                <a:alpha val="65000"/>
              </a:srgbClr>
            </a:outerShdw>
          </a:effectLst>
        </p:spPr>
      </p:pic>
      <p:sp>
        <p:nvSpPr>
          <p:cNvPr id="4" name="Speech Bubble: Rectangle with Corners Rounded 3">
            <a:extLst>
              <a:ext uri="{FF2B5EF4-FFF2-40B4-BE49-F238E27FC236}">
                <a16:creationId xmlns:a16="http://schemas.microsoft.com/office/drawing/2014/main" id="{0CB3B920-7CD2-014A-B8E9-06A4FB521DE8}"/>
              </a:ext>
            </a:extLst>
          </p:cNvPr>
          <p:cNvSpPr/>
          <p:nvPr/>
        </p:nvSpPr>
        <p:spPr>
          <a:xfrm>
            <a:off x="4846555" y="2959707"/>
            <a:ext cx="3431500" cy="1629933"/>
          </a:xfrm>
          <a:prstGeom prst="wedgeRoundRectCallout">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GB" sz="1200" dirty="0">
              <a:solidFill>
                <a:schemeClr val="tx1">
                  <a:lumMod val="75000"/>
                  <a:lumOff val="25000"/>
                </a:schemeClr>
              </a:solidFill>
              <a:latin typeface="Arial"/>
              <a:ea typeface="+mn-lt"/>
              <a:cs typeface="Arial"/>
            </a:endParaRPr>
          </a:p>
          <a:p>
            <a:r>
              <a:rPr lang="en-GB" sz="1000" i="1" dirty="0">
                <a:solidFill>
                  <a:schemeClr val="tx1"/>
                </a:solidFill>
                <a:latin typeface="Arial"/>
                <a:ea typeface="+mn-lt"/>
                <a:cs typeface="Arial"/>
              </a:rPr>
              <a:t>"So, you'd want to get some dates that that work were done, so set one this date set two this date set three. This date range. Do you see what I mean?... It would have to tie in exactly with the licence, wouldn't it? So, in the licence you have named the sets you have said this is set A. This is set B. This is set C or 1234, so, this form would have to anticipate each set and its number in the licence so [that] it says set 1one in your method statement, set two in your method statement." </a:t>
            </a:r>
            <a:r>
              <a:rPr lang="en-GB" sz="1000" dirty="0">
                <a:solidFill>
                  <a:schemeClr val="tx1"/>
                </a:solidFill>
                <a:latin typeface="Arial"/>
                <a:ea typeface="+mn-lt"/>
                <a:cs typeface="Arial"/>
              </a:rPr>
              <a:t>P4</a:t>
            </a:r>
            <a:endParaRPr lang="en-GB" dirty="0">
              <a:solidFill>
                <a:schemeClr val="tx1"/>
              </a:solidFill>
              <a:cs typeface="Arial"/>
            </a:endParaRPr>
          </a:p>
          <a:p>
            <a:endParaRPr lang="en-GB" sz="1200">
              <a:solidFill>
                <a:srgbClr val="404040"/>
              </a:solidFill>
              <a:latin typeface="Calibri"/>
              <a:ea typeface="+mn-lt"/>
              <a:cs typeface="Calibri"/>
            </a:endParaRPr>
          </a:p>
        </p:txBody>
      </p:sp>
      <p:sp>
        <p:nvSpPr>
          <p:cNvPr id="6" name="Speech Bubble: Rectangle with Corners Rounded 5">
            <a:extLst>
              <a:ext uri="{FF2B5EF4-FFF2-40B4-BE49-F238E27FC236}">
                <a16:creationId xmlns:a16="http://schemas.microsoft.com/office/drawing/2014/main" id="{34D813A8-AFD1-43C8-BC21-82AAD9F95869}"/>
              </a:ext>
            </a:extLst>
          </p:cNvPr>
          <p:cNvSpPr/>
          <p:nvPr/>
        </p:nvSpPr>
        <p:spPr>
          <a:xfrm>
            <a:off x="7392328" y="1397358"/>
            <a:ext cx="1112101" cy="924836"/>
          </a:xfrm>
          <a:prstGeom prst="wedgeRoundRectCallout">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GB" sz="1000" i="1" dirty="0">
                <a:solidFill>
                  <a:schemeClr val="tx1"/>
                </a:solidFill>
                <a:latin typeface="Arial"/>
                <a:ea typeface="+mn-lt"/>
                <a:cs typeface="Arial"/>
              </a:rPr>
              <a:t>"Some setts take more than a day to destroy." </a:t>
            </a:r>
            <a:r>
              <a:rPr lang="en-GB" sz="1000" dirty="0">
                <a:solidFill>
                  <a:schemeClr val="tx1"/>
                </a:solidFill>
                <a:latin typeface="Arial"/>
                <a:ea typeface="+mn-lt"/>
                <a:cs typeface="Arial"/>
              </a:rPr>
              <a:t>P2</a:t>
            </a:r>
            <a:endParaRPr lang="en-GB" dirty="0">
              <a:solidFill>
                <a:schemeClr val="tx1"/>
              </a:solidFill>
              <a:cs typeface="Arial"/>
            </a:endParaRPr>
          </a:p>
        </p:txBody>
      </p:sp>
      <p:sp>
        <p:nvSpPr>
          <p:cNvPr id="5" name="Oval 4">
            <a:extLst>
              <a:ext uri="{FF2B5EF4-FFF2-40B4-BE49-F238E27FC236}">
                <a16:creationId xmlns:a16="http://schemas.microsoft.com/office/drawing/2014/main" id="{AC2E8B0D-FC18-ED50-40F4-E98CFCE45CFF}"/>
              </a:ext>
            </a:extLst>
          </p:cNvPr>
          <p:cNvSpPr/>
          <p:nvPr/>
        </p:nvSpPr>
        <p:spPr>
          <a:xfrm>
            <a:off x="8393381" y="184690"/>
            <a:ext cx="534081" cy="52579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b="1" dirty="0">
                <a:cs typeface="Calibri"/>
              </a:rPr>
              <a:t>H</a:t>
            </a:r>
            <a:endParaRPr lang="en-US" sz="1400" dirty="0">
              <a:cs typeface="Calibri"/>
            </a:endParaRPr>
          </a:p>
        </p:txBody>
      </p:sp>
    </p:spTree>
    <p:extLst>
      <p:ext uri="{BB962C8B-B14F-4D97-AF65-F5344CB8AC3E}">
        <p14:creationId xmlns:p14="http://schemas.microsoft.com/office/powerpoint/2010/main" val="37577460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18172" y="350838"/>
            <a:ext cx="8264525" cy="361950"/>
          </a:xfrm>
        </p:spPr>
        <p:txBody>
          <a:bodyPr/>
          <a:lstStyle/>
          <a:p>
            <a:r>
              <a:rPr lang="en-US" dirty="0">
                <a:latin typeface="Arial"/>
                <a:cs typeface="Arial"/>
              </a:rPr>
              <a:t>What do you need from me to be satisfied the sett was vacant?</a:t>
            </a:r>
            <a:endParaRPr lang="en-US" dirty="0"/>
          </a:p>
          <a:p>
            <a:br>
              <a:rPr lang="en-US" dirty="0"/>
            </a:br>
            <a:endParaRPr lang="en-US" dirty="0"/>
          </a:p>
        </p:txBody>
      </p:sp>
      <p:sp>
        <p:nvSpPr>
          <p:cNvPr id="13315" name="Content Placeholder 2"/>
          <p:cNvSpPr>
            <a:spLocks noGrp="1"/>
          </p:cNvSpPr>
          <p:nvPr>
            <p:ph idx="1"/>
          </p:nvPr>
        </p:nvSpPr>
        <p:spPr>
          <a:xfrm>
            <a:off x="563095" y="1216152"/>
            <a:ext cx="2129313" cy="3932031"/>
          </a:xfrm>
        </p:spPr>
        <p:txBody>
          <a:bodyPr/>
          <a:lstStyle/>
          <a:p>
            <a:pPr marL="0" indent="0">
              <a:buNone/>
              <a:defRPr/>
            </a:pPr>
            <a:endParaRPr lang="en-GB" sz="1400" dirty="0">
              <a:solidFill>
                <a:srgbClr val="374151"/>
              </a:solidFill>
              <a:latin typeface="Arial"/>
              <a:cs typeface="Arial"/>
            </a:endParaRPr>
          </a:p>
          <a:p>
            <a:pPr marL="0" indent="0">
              <a:buNone/>
              <a:defRPr/>
            </a:pPr>
            <a:r>
              <a:rPr lang="en-GB" sz="1400" dirty="0">
                <a:solidFill>
                  <a:srgbClr val="374151"/>
                </a:solidFill>
                <a:latin typeface="Arial"/>
                <a:cs typeface="Arial"/>
              </a:rPr>
              <a:t>One participant questioned how they could evidence a sett was vacant with enough certainty to satisfy NE's requirements.</a:t>
            </a:r>
            <a:endParaRPr lang="en-US" dirty="0"/>
          </a:p>
          <a:p>
            <a:pPr marL="0" indent="0">
              <a:buNone/>
              <a:defRPr/>
            </a:pPr>
            <a:endParaRPr lang="en-GB" sz="1400" dirty="0">
              <a:solidFill>
                <a:srgbClr val="374151"/>
              </a:solidFill>
            </a:endParaRPr>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dirty="0"/>
              <a:pPr>
                <a:lnSpc>
                  <a:spcPct val="100000"/>
                </a:lnSpc>
                <a:spcBef>
                  <a:spcPct val="0"/>
                </a:spcBef>
                <a:buFontTx/>
                <a:buNone/>
              </a:pPr>
              <a:t>66</a:t>
            </a:fld>
            <a:endParaRPr lang="en-GB" altLang="en-US" sz="1000" dirty="0"/>
          </a:p>
        </p:txBody>
      </p:sp>
      <p:pic>
        <p:nvPicPr>
          <p:cNvPr id="3" name="Picture 2" descr="A screenshot of a computer&#10;&#10;Description automatically generated">
            <a:extLst>
              <a:ext uri="{FF2B5EF4-FFF2-40B4-BE49-F238E27FC236}">
                <a16:creationId xmlns:a16="http://schemas.microsoft.com/office/drawing/2014/main" id="{D0421CD6-0C51-6A20-6ABA-EE171D0F93AF}"/>
              </a:ext>
            </a:extLst>
          </p:cNvPr>
          <p:cNvPicPr>
            <a:picLocks noChangeAspect="1"/>
          </p:cNvPicPr>
          <p:nvPr/>
        </p:nvPicPr>
        <p:blipFill>
          <a:blip r:embed="rId3"/>
          <a:stretch>
            <a:fillRect/>
          </a:stretch>
        </p:blipFill>
        <p:spPr>
          <a:xfrm>
            <a:off x="5671119" y="1692645"/>
            <a:ext cx="2743200" cy="1635787"/>
          </a:xfrm>
          <a:prstGeom prst="rect">
            <a:avLst/>
          </a:prstGeom>
          <a:ln>
            <a:noFill/>
          </a:ln>
          <a:effectLst>
            <a:outerShdw blurRad="292100" dist="139700" dir="2700000" algn="tl" rotWithShape="0">
              <a:srgbClr val="333333">
                <a:alpha val="65000"/>
              </a:srgbClr>
            </a:outerShdw>
          </a:effectLst>
        </p:spPr>
      </p:pic>
      <p:sp>
        <p:nvSpPr>
          <p:cNvPr id="4" name="Speech Bubble: Rectangle with Corners Rounded 3">
            <a:extLst>
              <a:ext uri="{FF2B5EF4-FFF2-40B4-BE49-F238E27FC236}">
                <a16:creationId xmlns:a16="http://schemas.microsoft.com/office/drawing/2014/main" id="{0CB3B920-7CD2-014A-B8E9-06A4FB521DE8}"/>
              </a:ext>
            </a:extLst>
          </p:cNvPr>
          <p:cNvSpPr/>
          <p:nvPr/>
        </p:nvSpPr>
        <p:spPr>
          <a:xfrm>
            <a:off x="2382596" y="2882942"/>
            <a:ext cx="4657684" cy="1588694"/>
          </a:xfrm>
          <a:prstGeom prst="wedgeRoundRectCallout">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GB" sz="1000" i="1" dirty="0">
                <a:solidFill>
                  <a:schemeClr val="tx1"/>
                </a:solidFill>
                <a:latin typeface="Arial"/>
                <a:ea typeface="+mn-lt"/>
                <a:cs typeface="Arial"/>
              </a:rPr>
              <a:t>"That's how I do it. </a:t>
            </a:r>
            <a:r>
              <a:rPr lang="en-GB" sz="1000" b="1" i="1" dirty="0">
                <a:solidFill>
                  <a:schemeClr val="tx1"/>
                </a:solidFill>
                <a:latin typeface="Arial"/>
                <a:ea typeface="+mn-lt"/>
                <a:cs typeface="Arial"/>
              </a:rPr>
              <a:t>What you want to happen is that there are badges in the set. Because if there aren't badges in the sett, then you've never really sure that there definitely aren't badges in the sett and they haven't got some other way in and out. So, you want your sand traps to show initial activity all going one way because once the gates are set to one way, hopefully the badgers are just going out and you shouldn't have any paw prints going back in.</a:t>
            </a:r>
            <a:r>
              <a:rPr lang="en-GB" sz="1000" i="1" dirty="0">
                <a:solidFill>
                  <a:schemeClr val="tx1"/>
                </a:solidFill>
                <a:latin typeface="Arial"/>
                <a:ea typeface="+mn-lt"/>
                <a:cs typeface="Arial"/>
              </a:rPr>
              <a:t> So after about four days you hope that... more or less activities have wound down, they've all left and then you're confident. </a:t>
            </a:r>
            <a:r>
              <a:rPr lang="en-GB" sz="1000" b="1" i="1" dirty="0">
                <a:solidFill>
                  <a:schemeClr val="tx1"/>
                </a:solidFill>
                <a:latin typeface="Arial"/>
                <a:ea typeface="+mn-lt"/>
                <a:cs typeface="Arial"/>
              </a:rPr>
              <a:t>But the thing is that, is the set is actually empty?</a:t>
            </a:r>
            <a:r>
              <a:rPr lang="en-GB" sz="1000" i="1" dirty="0">
                <a:solidFill>
                  <a:schemeClr val="tx1"/>
                </a:solidFill>
                <a:latin typeface="Arial"/>
                <a:ea typeface="+mn-lt"/>
                <a:cs typeface="Arial"/>
              </a:rPr>
              <a:t>" </a:t>
            </a:r>
            <a:r>
              <a:rPr lang="en-GB" sz="1000" dirty="0">
                <a:solidFill>
                  <a:schemeClr val="tx1"/>
                </a:solidFill>
                <a:latin typeface="Arial"/>
                <a:ea typeface="+mn-lt"/>
                <a:cs typeface="Arial"/>
              </a:rPr>
              <a:t>P4</a:t>
            </a:r>
            <a:endParaRPr lang="en-GB">
              <a:solidFill>
                <a:schemeClr val="tx1"/>
              </a:solidFill>
              <a:latin typeface="Calibri"/>
              <a:ea typeface="+mn-lt"/>
              <a:cs typeface="Calibri"/>
            </a:endParaRPr>
          </a:p>
        </p:txBody>
      </p:sp>
      <p:sp>
        <p:nvSpPr>
          <p:cNvPr id="5" name="Oval 4">
            <a:extLst>
              <a:ext uri="{FF2B5EF4-FFF2-40B4-BE49-F238E27FC236}">
                <a16:creationId xmlns:a16="http://schemas.microsoft.com/office/drawing/2014/main" id="{50B907D7-9A58-445B-7E53-210F9E492993}"/>
              </a:ext>
            </a:extLst>
          </p:cNvPr>
          <p:cNvSpPr/>
          <p:nvPr/>
        </p:nvSpPr>
        <p:spPr>
          <a:xfrm>
            <a:off x="8393381" y="184690"/>
            <a:ext cx="534081" cy="52579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b="1" dirty="0">
                <a:cs typeface="Calibri"/>
              </a:rPr>
              <a:t>M</a:t>
            </a:r>
          </a:p>
        </p:txBody>
      </p:sp>
    </p:spTree>
    <p:extLst>
      <p:ext uri="{BB962C8B-B14F-4D97-AF65-F5344CB8AC3E}">
        <p14:creationId xmlns:p14="http://schemas.microsoft.com/office/powerpoint/2010/main" val="11053700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C1B8C45D-4267-6977-07FF-F00D81DC49F8}"/>
              </a:ext>
            </a:extLst>
          </p:cNvPr>
          <p:cNvPicPr>
            <a:picLocks noChangeAspect="1"/>
          </p:cNvPicPr>
          <p:nvPr/>
        </p:nvPicPr>
        <p:blipFill>
          <a:blip r:embed="rId3"/>
          <a:stretch>
            <a:fillRect/>
          </a:stretch>
        </p:blipFill>
        <p:spPr>
          <a:xfrm>
            <a:off x="5553199" y="1608845"/>
            <a:ext cx="2743200" cy="2022296"/>
          </a:xfrm>
          <a:prstGeom prst="rect">
            <a:avLst/>
          </a:prstGeom>
          <a:ln>
            <a:noFill/>
          </a:ln>
          <a:effectLst>
            <a:outerShdw blurRad="292100" dist="139700" dir="2700000" algn="tl" rotWithShape="0">
              <a:srgbClr val="333333">
                <a:alpha val="65000"/>
              </a:srgbClr>
            </a:outerShdw>
          </a:effectLst>
        </p:spPr>
      </p:pic>
      <p:sp>
        <p:nvSpPr>
          <p:cNvPr id="15362" name="Title 1"/>
          <p:cNvSpPr>
            <a:spLocks noGrp="1"/>
          </p:cNvSpPr>
          <p:nvPr>
            <p:ph type="title"/>
          </p:nvPr>
        </p:nvSpPr>
        <p:spPr>
          <a:xfrm>
            <a:off x="418172" y="350838"/>
            <a:ext cx="8264525" cy="361950"/>
          </a:xfrm>
        </p:spPr>
        <p:txBody>
          <a:bodyPr/>
          <a:lstStyle/>
          <a:p>
            <a:r>
              <a:rPr lang="en-US" dirty="0">
                <a:latin typeface="Arial"/>
                <a:cs typeface="Arial"/>
              </a:rPr>
              <a:t>Obviously, I have disturbed badgers, right ?</a:t>
            </a:r>
            <a:endParaRPr lang="en-US" dirty="0"/>
          </a:p>
          <a:p>
            <a:br>
              <a:rPr lang="en-US" dirty="0"/>
            </a:br>
            <a:endParaRPr lang="en-US" dirty="0"/>
          </a:p>
        </p:txBody>
      </p:sp>
      <p:sp>
        <p:nvSpPr>
          <p:cNvPr id="13315" name="Content Placeholder 2"/>
          <p:cNvSpPr>
            <a:spLocks noGrp="1"/>
          </p:cNvSpPr>
          <p:nvPr>
            <p:ph idx="1"/>
          </p:nvPr>
        </p:nvSpPr>
        <p:spPr>
          <a:xfrm>
            <a:off x="563095" y="1216152"/>
            <a:ext cx="4448711" cy="3932031"/>
          </a:xfrm>
        </p:spPr>
        <p:txBody>
          <a:bodyPr/>
          <a:lstStyle/>
          <a:p>
            <a:pPr marL="0" indent="0">
              <a:buNone/>
              <a:defRPr/>
            </a:pPr>
            <a:r>
              <a:rPr lang="en-GB" sz="1400" dirty="0">
                <a:solidFill>
                  <a:srgbClr val="374151"/>
                </a:solidFill>
                <a:latin typeface="Arial"/>
                <a:cs typeface="Arial"/>
              </a:rPr>
              <a:t>Initially, participants grasped this question, but upon reflection, confusion arose about its relevance and meaning. </a:t>
            </a:r>
            <a:endParaRPr lang="en-US" dirty="0">
              <a:solidFill>
                <a:srgbClr val="00AF41"/>
              </a:solidFill>
            </a:endParaRPr>
          </a:p>
          <a:p>
            <a:pPr marL="0" indent="0">
              <a:buNone/>
              <a:defRPr/>
            </a:pPr>
            <a:r>
              <a:rPr lang="en-GB" sz="1400" dirty="0">
                <a:solidFill>
                  <a:srgbClr val="374151"/>
                </a:solidFill>
                <a:latin typeface="Arial"/>
                <a:cs typeface="Arial"/>
              </a:rPr>
              <a:t>They couldn't envision a situation where a badger license would be required other than for badger disturbance, unless it was to report zero action taken.</a:t>
            </a:r>
            <a:endParaRPr lang="en-US" dirty="0">
              <a:solidFill>
                <a:srgbClr val="00AF41"/>
              </a:solidFill>
            </a:endParaRPr>
          </a:p>
          <a:p>
            <a:pPr marL="0" indent="0">
              <a:buNone/>
              <a:defRPr/>
            </a:pPr>
            <a:r>
              <a:rPr lang="en-GB" sz="1400" dirty="0">
                <a:solidFill>
                  <a:srgbClr val="374151"/>
                </a:solidFill>
                <a:latin typeface="Arial"/>
                <a:cs typeface="Arial"/>
              </a:rPr>
              <a:t>In which case, they were perplexed about reaching this stage in the Returns process.</a:t>
            </a:r>
            <a:endParaRPr lang="en-US" dirty="0"/>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dirty="0"/>
              <a:pPr>
                <a:lnSpc>
                  <a:spcPct val="100000"/>
                </a:lnSpc>
                <a:spcBef>
                  <a:spcPct val="0"/>
                </a:spcBef>
                <a:buFontTx/>
                <a:buNone/>
              </a:pPr>
              <a:t>67</a:t>
            </a:fld>
            <a:endParaRPr lang="en-GB" altLang="en-US" sz="1000" dirty="0"/>
          </a:p>
        </p:txBody>
      </p:sp>
      <p:sp>
        <p:nvSpPr>
          <p:cNvPr id="4" name="Speech Bubble: Rectangle with Corners Rounded 3">
            <a:extLst>
              <a:ext uri="{FF2B5EF4-FFF2-40B4-BE49-F238E27FC236}">
                <a16:creationId xmlns:a16="http://schemas.microsoft.com/office/drawing/2014/main" id="{0CB3B920-7CD2-014A-B8E9-06A4FB521DE8}"/>
              </a:ext>
            </a:extLst>
          </p:cNvPr>
          <p:cNvSpPr/>
          <p:nvPr/>
        </p:nvSpPr>
        <p:spPr>
          <a:xfrm>
            <a:off x="4846555" y="3304833"/>
            <a:ext cx="2076971" cy="1284807"/>
          </a:xfrm>
          <a:prstGeom prst="wedgeRoundRectCallout">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GB" sz="1200" dirty="0">
              <a:solidFill>
                <a:schemeClr val="tx1">
                  <a:lumMod val="75000"/>
                  <a:lumOff val="25000"/>
                </a:schemeClr>
              </a:solidFill>
              <a:latin typeface="Arial"/>
              <a:ea typeface="+mn-lt"/>
              <a:cs typeface="Arial"/>
            </a:endParaRPr>
          </a:p>
          <a:p>
            <a:r>
              <a:rPr lang="en-GB" sz="1000" i="1" dirty="0">
                <a:solidFill>
                  <a:schemeClr val="tx1"/>
                </a:solidFill>
                <a:latin typeface="Arial"/>
                <a:ea typeface="+mn-lt"/>
                <a:cs typeface="Arial"/>
              </a:rPr>
              <a:t>"It's irrelevant. The fact that you've had a licence means that you definitely know [there are badgers]. And if you were excluding badgers... I've just said [in a previous page] that I've destroyed a set." </a:t>
            </a:r>
            <a:r>
              <a:rPr lang="en-GB" sz="1000" dirty="0">
                <a:solidFill>
                  <a:schemeClr val="tx1"/>
                </a:solidFill>
                <a:latin typeface="Arial"/>
                <a:ea typeface="+mn-lt"/>
                <a:cs typeface="Arial"/>
              </a:rPr>
              <a:t>P4</a:t>
            </a:r>
            <a:endParaRPr lang="en-GB" dirty="0">
              <a:solidFill>
                <a:schemeClr val="tx1"/>
              </a:solidFill>
              <a:cs typeface="Arial"/>
            </a:endParaRPr>
          </a:p>
          <a:p>
            <a:endParaRPr lang="en-GB" sz="1200">
              <a:solidFill>
                <a:srgbClr val="404040"/>
              </a:solidFill>
              <a:latin typeface="Calibri"/>
              <a:ea typeface="+mn-lt"/>
              <a:cs typeface="Calibri"/>
            </a:endParaRPr>
          </a:p>
        </p:txBody>
      </p:sp>
      <p:sp>
        <p:nvSpPr>
          <p:cNvPr id="6" name="Speech Bubble: Rectangle with Corners Rounded 5">
            <a:extLst>
              <a:ext uri="{FF2B5EF4-FFF2-40B4-BE49-F238E27FC236}">
                <a16:creationId xmlns:a16="http://schemas.microsoft.com/office/drawing/2014/main" id="{34D813A8-AFD1-43C8-BC21-82AAD9F95869}"/>
              </a:ext>
            </a:extLst>
          </p:cNvPr>
          <p:cNvSpPr/>
          <p:nvPr/>
        </p:nvSpPr>
        <p:spPr>
          <a:xfrm>
            <a:off x="7158533" y="1397358"/>
            <a:ext cx="1345896" cy="1173475"/>
          </a:xfrm>
          <a:prstGeom prst="wedgeRoundRectCallout">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GB" sz="1000" i="1" dirty="0">
                <a:solidFill>
                  <a:schemeClr val="tx1"/>
                </a:solidFill>
                <a:latin typeface="Arial"/>
                <a:ea typeface="+mn-lt"/>
                <a:cs typeface="Arial"/>
              </a:rPr>
              <a:t>"You can't really close a sett without disturbing them.</a:t>
            </a:r>
            <a:endParaRPr lang="en-GB" dirty="0">
              <a:solidFill>
                <a:schemeClr val="tx1"/>
              </a:solidFill>
              <a:latin typeface="Calibri"/>
              <a:ea typeface="+mn-lt"/>
              <a:cs typeface="Arial"/>
            </a:endParaRPr>
          </a:p>
          <a:p>
            <a:r>
              <a:rPr lang="en-GB" sz="1000" i="1" dirty="0">
                <a:solidFill>
                  <a:schemeClr val="tx1"/>
                </a:solidFill>
                <a:latin typeface="Arial"/>
                <a:ea typeface="+mn-lt"/>
                <a:cs typeface="Arial"/>
              </a:rPr>
              <a:t>Might be a silly question?" </a:t>
            </a:r>
            <a:r>
              <a:rPr lang="en-GB" sz="1000" dirty="0">
                <a:solidFill>
                  <a:schemeClr val="tx1"/>
                </a:solidFill>
                <a:latin typeface="Arial"/>
                <a:ea typeface="+mn-lt"/>
                <a:cs typeface="Arial"/>
              </a:rPr>
              <a:t>P2</a:t>
            </a:r>
            <a:endParaRPr lang="en-GB" dirty="0">
              <a:solidFill>
                <a:schemeClr val="tx1"/>
              </a:solidFill>
              <a:cs typeface="Arial"/>
            </a:endParaRPr>
          </a:p>
        </p:txBody>
      </p:sp>
      <p:sp>
        <p:nvSpPr>
          <p:cNvPr id="5" name="Oval 4">
            <a:extLst>
              <a:ext uri="{FF2B5EF4-FFF2-40B4-BE49-F238E27FC236}">
                <a16:creationId xmlns:a16="http://schemas.microsoft.com/office/drawing/2014/main" id="{6EA98390-8B20-5B34-D14D-64B8D7A74C4A}"/>
              </a:ext>
            </a:extLst>
          </p:cNvPr>
          <p:cNvSpPr/>
          <p:nvPr/>
        </p:nvSpPr>
        <p:spPr>
          <a:xfrm>
            <a:off x="8393381" y="184690"/>
            <a:ext cx="534081" cy="52579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b="1" dirty="0">
                <a:cs typeface="Calibri"/>
              </a:rPr>
              <a:t>M</a:t>
            </a:r>
            <a:endParaRPr lang="en-US" sz="1400" dirty="0">
              <a:cs typeface="Calibri"/>
            </a:endParaRPr>
          </a:p>
        </p:txBody>
      </p:sp>
    </p:spTree>
    <p:extLst>
      <p:ext uri="{BB962C8B-B14F-4D97-AF65-F5344CB8AC3E}">
        <p14:creationId xmlns:p14="http://schemas.microsoft.com/office/powerpoint/2010/main" val="30562880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C1B8C45D-4267-6977-07FF-F00D81DC49F8}"/>
              </a:ext>
            </a:extLst>
          </p:cNvPr>
          <p:cNvPicPr>
            <a:picLocks noChangeAspect="1"/>
          </p:cNvPicPr>
          <p:nvPr/>
        </p:nvPicPr>
        <p:blipFill>
          <a:blip r:embed="rId3"/>
          <a:stretch>
            <a:fillRect/>
          </a:stretch>
        </p:blipFill>
        <p:spPr>
          <a:xfrm>
            <a:off x="5553199" y="1608845"/>
            <a:ext cx="2743200" cy="2022296"/>
          </a:xfrm>
          <a:prstGeom prst="rect">
            <a:avLst/>
          </a:prstGeom>
          <a:ln>
            <a:noFill/>
          </a:ln>
          <a:effectLst>
            <a:outerShdw blurRad="292100" dist="139700" dir="2700000" algn="tl" rotWithShape="0">
              <a:srgbClr val="333333">
                <a:alpha val="65000"/>
              </a:srgbClr>
            </a:outerShdw>
          </a:effectLst>
        </p:spPr>
      </p:pic>
      <p:sp>
        <p:nvSpPr>
          <p:cNvPr id="15362" name="Title 1"/>
          <p:cNvSpPr>
            <a:spLocks noGrp="1"/>
          </p:cNvSpPr>
          <p:nvPr>
            <p:ph type="title"/>
          </p:nvPr>
        </p:nvSpPr>
        <p:spPr>
          <a:xfrm>
            <a:off x="418172" y="350838"/>
            <a:ext cx="8264525" cy="361950"/>
          </a:xfrm>
        </p:spPr>
        <p:txBody>
          <a:bodyPr/>
          <a:lstStyle/>
          <a:p>
            <a:r>
              <a:rPr lang="en-US" dirty="0">
                <a:latin typeface="Arial"/>
                <a:cs typeface="Arial"/>
              </a:rPr>
              <a:t>Disturbance – is it about distance or something else?</a:t>
            </a:r>
            <a:br>
              <a:rPr lang="en-US" dirty="0"/>
            </a:br>
            <a:endParaRPr lang="en-US" dirty="0"/>
          </a:p>
        </p:txBody>
      </p:sp>
      <p:sp>
        <p:nvSpPr>
          <p:cNvPr id="13315" name="Content Placeholder 2"/>
          <p:cNvSpPr>
            <a:spLocks noGrp="1"/>
          </p:cNvSpPr>
          <p:nvPr>
            <p:ph idx="1"/>
          </p:nvPr>
        </p:nvSpPr>
        <p:spPr>
          <a:xfrm>
            <a:off x="563095" y="1216152"/>
            <a:ext cx="4448711" cy="3932031"/>
          </a:xfrm>
        </p:spPr>
        <p:txBody>
          <a:bodyPr/>
          <a:lstStyle/>
          <a:p>
            <a:pPr marL="0" indent="0">
              <a:buNone/>
              <a:defRPr/>
            </a:pPr>
            <a:endParaRPr lang="en-GB" sz="1400" dirty="0">
              <a:solidFill>
                <a:srgbClr val="374151"/>
              </a:solidFill>
              <a:latin typeface="Arial"/>
              <a:cs typeface="Arial"/>
            </a:endParaRPr>
          </a:p>
          <a:p>
            <a:pPr marL="0" indent="0">
              <a:buNone/>
              <a:defRPr/>
            </a:pPr>
            <a:r>
              <a:rPr lang="en-GB" sz="1400" dirty="0">
                <a:solidFill>
                  <a:srgbClr val="374151"/>
                </a:solidFill>
                <a:latin typeface="Arial"/>
                <a:cs typeface="Arial"/>
              </a:rPr>
              <a:t>Upon deeper consideration, some participants raised a query regarding the interpretation of 'disturbance' in the question. They questioned considering it in relation to the legally defined distance from a sett where development work occurs.</a:t>
            </a:r>
            <a:endParaRPr lang="en-GB" dirty="0"/>
          </a:p>
          <a:p>
            <a:pPr marL="0" indent="0">
              <a:buNone/>
              <a:defRPr/>
            </a:pPr>
            <a:br>
              <a:rPr lang="en-US" dirty="0"/>
            </a:br>
            <a:endParaRPr lang="en-US" dirty="0"/>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dirty="0"/>
              <a:pPr>
                <a:lnSpc>
                  <a:spcPct val="100000"/>
                </a:lnSpc>
                <a:spcBef>
                  <a:spcPct val="0"/>
                </a:spcBef>
                <a:buFontTx/>
                <a:buNone/>
              </a:pPr>
              <a:t>68</a:t>
            </a:fld>
            <a:endParaRPr lang="en-GB" altLang="en-US" sz="1000" dirty="0"/>
          </a:p>
        </p:txBody>
      </p:sp>
      <p:sp>
        <p:nvSpPr>
          <p:cNvPr id="4" name="Speech Bubble: Rectangle with Corners Rounded 3">
            <a:extLst>
              <a:ext uri="{FF2B5EF4-FFF2-40B4-BE49-F238E27FC236}">
                <a16:creationId xmlns:a16="http://schemas.microsoft.com/office/drawing/2014/main" id="{0CB3B920-7CD2-014A-B8E9-06A4FB521DE8}"/>
              </a:ext>
            </a:extLst>
          </p:cNvPr>
          <p:cNvSpPr/>
          <p:nvPr/>
        </p:nvSpPr>
        <p:spPr>
          <a:xfrm>
            <a:off x="957387" y="2770444"/>
            <a:ext cx="4719231" cy="1641066"/>
          </a:xfrm>
          <a:prstGeom prst="wedgeRoundRectCallout">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GB" sz="1200" dirty="0">
              <a:solidFill>
                <a:schemeClr val="tx1">
                  <a:lumMod val="75000"/>
                  <a:lumOff val="25000"/>
                </a:schemeClr>
              </a:solidFill>
              <a:latin typeface="Arial"/>
              <a:ea typeface="+mn-lt"/>
              <a:cs typeface="Arial"/>
            </a:endParaRPr>
          </a:p>
          <a:p>
            <a:r>
              <a:rPr lang="en-GB" sz="1000" i="1" dirty="0">
                <a:solidFill>
                  <a:schemeClr val="tx1"/>
                </a:solidFill>
                <a:latin typeface="Arial"/>
                <a:ea typeface="+mn-lt"/>
                <a:cs typeface="Arial"/>
              </a:rPr>
              <a:t>"Ohh here's here's a good one for you. I had to give advice to a friend who was working for a telecoms company. They had to put up a large one of these large mobile phone masts and they've got to the site and found that they had a main badger sett. He measured it and he said that they're definitely here. But, we're not digging them up. We're building in the field next to them, but we're gonna be about 10 metres away from that sett. I said that's slightly breaching legislation, isn't it, no? I said, well, it all depends on the context of the sett. But we decided that </a:t>
            </a:r>
            <a:r>
              <a:rPr lang="en-GB" sz="1000" i="1">
                <a:solidFill>
                  <a:schemeClr val="tx1"/>
                </a:solidFill>
                <a:latin typeface="Arial"/>
                <a:ea typeface="+mn-lt"/>
                <a:cs typeface="Arial"/>
              </a:rPr>
              <a:t>yes, as they were going to be building a compound and that this was going to mean that the badgers had to take an alternative route to and from this set. They would be a disturbance."</a:t>
            </a:r>
            <a:r>
              <a:rPr lang="en-GB" sz="1000" dirty="0">
                <a:solidFill>
                  <a:schemeClr val="tx1"/>
                </a:solidFill>
                <a:latin typeface="Arial"/>
                <a:ea typeface="+mn-lt"/>
                <a:cs typeface="Arial"/>
              </a:rPr>
              <a:t> P4</a:t>
            </a:r>
            <a:endParaRPr lang="en-GB" dirty="0">
              <a:solidFill>
                <a:schemeClr val="tx1"/>
              </a:solidFill>
            </a:endParaRPr>
          </a:p>
          <a:p>
            <a:endParaRPr lang="en-GB" sz="1200">
              <a:solidFill>
                <a:srgbClr val="404040"/>
              </a:solidFill>
              <a:latin typeface="Calibri"/>
              <a:cs typeface="Calibri"/>
            </a:endParaRPr>
          </a:p>
        </p:txBody>
      </p:sp>
      <p:sp>
        <p:nvSpPr>
          <p:cNvPr id="6" name="Speech Bubble: Rectangle with Corners Rounded 5">
            <a:extLst>
              <a:ext uri="{FF2B5EF4-FFF2-40B4-BE49-F238E27FC236}">
                <a16:creationId xmlns:a16="http://schemas.microsoft.com/office/drawing/2014/main" id="{34D813A8-AFD1-43C8-BC21-82AAD9F95869}"/>
              </a:ext>
            </a:extLst>
          </p:cNvPr>
          <p:cNvSpPr/>
          <p:nvPr/>
        </p:nvSpPr>
        <p:spPr>
          <a:xfrm>
            <a:off x="7158533" y="1397358"/>
            <a:ext cx="1345896" cy="1173475"/>
          </a:xfrm>
          <a:prstGeom prst="wedgeRoundRectCallout">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GB" sz="1000" i="1" dirty="0">
                <a:solidFill>
                  <a:schemeClr val="tx1"/>
                </a:solidFill>
                <a:latin typeface="Arial"/>
                <a:ea typeface="+mn-lt"/>
                <a:cs typeface="Arial"/>
              </a:rPr>
              <a:t>"I take that as anything within 30m has the potential to disturb badgers [the distance used in Scotland]" </a:t>
            </a:r>
            <a:r>
              <a:rPr lang="en-GB" sz="1000" dirty="0">
                <a:solidFill>
                  <a:schemeClr val="tx1"/>
                </a:solidFill>
                <a:latin typeface="Arial"/>
                <a:ea typeface="+mn-lt"/>
                <a:cs typeface="Arial"/>
              </a:rPr>
              <a:t>P5</a:t>
            </a:r>
            <a:endParaRPr lang="en-GB" dirty="0">
              <a:solidFill>
                <a:schemeClr val="tx1"/>
              </a:solidFill>
              <a:cs typeface="Arial"/>
            </a:endParaRPr>
          </a:p>
        </p:txBody>
      </p:sp>
      <p:sp>
        <p:nvSpPr>
          <p:cNvPr id="5" name="Oval 4">
            <a:extLst>
              <a:ext uri="{FF2B5EF4-FFF2-40B4-BE49-F238E27FC236}">
                <a16:creationId xmlns:a16="http://schemas.microsoft.com/office/drawing/2014/main" id="{C274914E-49DA-1478-3DDE-858A9F5C4DE1}"/>
              </a:ext>
            </a:extLst>
          </p:cNvPr>
          <p:cNvSpPr/>
          <p:nvPr/>
        </p:nvSpPr>
        <p:spPr>
          <a:xfrm>
            <a:off x="8393381" y="184690"/>
            <a:ext cx="534081" cy="52579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b="1" dirty="0">
                <a:cs typeface="Calibri"/>
              </a:rPr>
              <a:t>M</a:t>
            </a:r>
            <a:endParaRPr lang="en-US" sz="1400" dirty="0">
              <a:cs typeface="Calibri"/>
            </a:endParaRPr>
          </a:p>
        </p:txBody>
      </p:sp>
    </p:spTree>
    <p:extLst>
      <p:ext uri="{BB962C8B-B14F-4D97-AF65-F5344CB8AC3E}">
        <p14:creationId xmlns:p14="http://schemas.microsoft.com/office/powerpoint/2010/main" val="14628374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5AC88122-56CF-8146-F714-8895D964C666}"/>
              </a:ext>
            </a:extLst>
          </p:cNvPr>
          <p:cNvPicPr>
            <a:picLocks noChangeAspect="1"/>
          </p:cNvPicPr>
          <p:nvPr/>
        </p:nvPicPr>
        <p:blipFill>
          <a:blip r:embed="rId3"/>
          <a:stretch>
            <a:fillRect/>
          </a:stretch>
        </p:blipFill>
        <p:spPr>
          <a:xfrm>
            <a:off x="3178134" y="1962228"/>
            <a:ext cx="2743200" cy="1679215"/>
          </a:xfrm>
          <a:prstGeom prst="rect">
            <a:avLst/>
          </a:prstGeom>
          <a:ln>
            <a:noFill/>
          </a:ln>
          <a:effectLst>
            <a:outerShdw blurRad="292100" dist="139700" dir="2700000" algn="tl" rotWithShape="0">
              <a:srgbClr val="333333">
                <a:alpha val="65000"/>
              </a:srgbClr>
            </a:outerShdw>
          </a:effectLst>
        </p:spPr>
      </p:pic>
      <p:sp>
        <p:nvSpPr>
          <p:cNvPr id="15362" name="Title 1"/>
          <p:cNvSpPr>
            <a:spLocks noGrp="1"/>
          </p:cNvSpPr>
          <p:nvPr>
            <p:ph type="title"/>
          </p:nvPr>
        </p:nvSpPr>
        <p:spPr>
          <a:xfrm>
            <a:off x="418172" y="350838"/>
            <a:ext cx="8264525" cy="361950"/>
          </a:xfrm>
        </p:spPr>
        <p:txBody>
          <a:bodyPr/>
          <a:lstStyle/>
          <a:p>
            <a:r>
              <a:rPr lang="en-US" dirty="0">
                <a:latin typeface="Arial"/>
                <a:cs typeface="Arial"/>
              </a:rPr>
              <a:t>Participants all understood this page and there were no issues.</a:t>
            </a:r>
            <a:endParaRPr lang="en-US" dirty="0"/>
          </a:p>
          <a:p>
            <a:endParaRPr lang="en-US" dirty="0"/>
          </a:p>
        </p:txBody>
      </p:sp>
      <p:sp>
        <p:nvSpPr>
          <p:cNvPr id="13315" name="Content Placeholder 2"/>
          <p:cNvSpPr>
            <a:spLocks noGrp="1"/>
          </p:cNvSpPr>
          <p:nvPr>
            <p:ph idx="1"/>
          </p:nvPr>
        </p:nvSpPr>
        <p:spPr>
          <a:xfrm>
            <a:off x="563095" y="1216152"/>
            <a:ext cx="4448711" cy="3932031"/>
          </a:xfrm>
        </p:spPr>
        <p:txBody>
          <a:bodyPr/>
          <a:lstStyle/>
          <a:p>
            <a:pPr marL="0" indent="0">
              <a:buNone/>
              <a:defRPr/>
            </a:pPr>
            <a:endParaRPr lang="en-GB" sz="1400" dirty="0">
              <a:solidFill>
                <a:srgbClr val="374151"/>
              </a:solidFill>
              <a:latin typeface="Arial"/>
              <a:cs typeface="Arial"/>
            </a:endParaRPr>
          </a:p>
          <a:p>
            <a:pPr marL="0" indent="0">
              <a:buNone/>
              <a:defRPr/>
            </a:pPr>
            <a:br>
              <a:rPr lang="en-US" dirty="0"/>
            </a:br>
            <a:endParaRPr lang="en-US" dirty="0"/>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dirty="0"/>
              <a:pPr>
                <a:lnSpc>
                  <a:spcPct val="100000"/>
                </a:lnSpc>
                <a:spcBef>
                  <a:spcPct val="0"/>
                </a:spcBef>
                <a:buFontTx/>
                <a:buNone/>
              </a:pPr>
              <a:t>69</a:t>
            </a:fld>
            <a:endParaRPr lang="en-GB" altLang="en-US" sz="1000" dirty="0"/>
          </a:p>
        </p:txBody>
      </p:sp>
    </p:spTree>
    <p:extLst>
      <p:ext uri="{BB962C8B-B14F-4D97-AF65-F5344CB8AC3E}">
        <p14:creationId xmlns:p14="http://schemas.microsoft.com/office/powerpoint/2010/main" val="198496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GB" altLang="en-US">
                <a:solidFill>
                  <a:srgbClr val="00A33B"/>
                </a:solidFill>
                <a:latin typeface="Arial"/>
                <a:cs typeface="Arial"/>
              </a:rPr>
              <a:t>Who did we speak to?</a:t>
            </a:r>
          </a:p>
        </p:txBody>
      </p:sp>
      <p:sp>
        <p:nvSpPr>
          <p:cNvPr id="19481" name="AutoShape 9"/>
          <p:cNvSpPr>
            <a:spLocks noChangeAspect="1" noChangeArrowheads="1" noTextEdit="1"/>
          </p:cNvSpPr>
          <p:nvPr/>
        </p:nvSpPr>
        <p:spPr bwMode="auto">
          <a:xfrm>
            <a:off x="5781091" y="1443038"/>
            <a:ext cx="1163637" cy="116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p>
        </p:txBody>
      </p:sp>
      <p:sp>
        <p:nvSpPr>
          <p:cNvPr id="3" name="Content Placeholder 2">
            <a:extLst>
              <a:ext uri="{FF2B5EF4-FFF2-40B4-BE49-F238E27FC236}">
                <a16:creationId xmlns:a16="http://schemas.microsoft.com/office/drawing/2014/main" id="{A92A693A-334D-EDFF-B2B9-28447B9ECA3B}"/>
              </a:ext>
            </a:extLst>
          </p:cNvPr>
          <p:cNvSpPr txBox="1">
            <a:spLocks/>
          </p:cNvSpPr>
          <p:nvPr/>
        </p:nvSpPr>
        <p:spPr>
          <a:xfrm>
            <a:off x="545014" y="993775"/>
            <a:ext cx="7778249" cy="704099"/>
          </a:xfrm>
          <a:prstGeom prst="rect">
            <a:avLst/>
          </a:prstGeom>
        </p:spPr>
        <p:txBody>
          <a:bodyPr lIns="91440" tIns="45720" rIns="91440" bIns="45720" anchor="t"/>
          <a:lstStyle>
            <a:lvl1pPr marL="228600" indent="-228600" algn="l" rtl="0" eaLnBrk="0" fontAlgn="base" hangingPunct="0">
              <a:lnSpc>
                <a:spcPct val="90000"/>
              </a:lnSpc>
              <a:spcBef>
                <a:spcPts val="1000"/>
              </a:spcBef>
              <a:spcAft>
                <a:spcPct val="0"/>
              </a:spcAft>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2"/>
                </a:solidFill>
                <a:latin typeface="Arial" panose="020B0604020202020204" pitchFamily="34" charset="0"/>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14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12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buNone/>
              <a:defRPr/>
            </a:pPr>
            <a:r>
              <a:rPr lang="en-GB" altLang="en-US" sz="1500">
                <a:solidFill>
                  <a:schemeClr val="tx1">
                    <a:lumMod val="65000"/>
                    <a:lumOff val="35000"/>
                  </a:schemeClr>
                </a:solidFill>
                <a:latin typeface="Arial"/>
                <a:cs typeface="Arial"/>
              </a:rPr>
              <a:t>We spoke with 5 ecologists, following a convenience sample, who were recruited from a list of ecologists identified by NE as having submitted a badger licence within the past 24 months.</a:t>
            </a:r>
            <a:endParaRPr lang="en-GB">
              <a:solidFill>
                <a:schemeClr val="tx1">
                  <a:lumMod val="65000"/>
                  <a:lumOff val="35000"/>
                </a:schemeClr>
              </a:solidFill>
            </a:endParaRPr>
          </a:p>
          <a:p>
            <a:pPr>
              <a:defRPr/>
            </a:pPr>
            <a:r>
              <a:rPr lang="en-GB" altLang="en-US" sz="1500">
                <a:solidFill>
                  <a:schemeClr val="tx1">
                    <a:lumMod val="65000"/>
                    <a:lumOff val="35000"/>
                  </a:schemeClr>
                </a:solidFill>
                <a:latin typeface="Arial"/>
                <a:cs typeface="Arial"/>
              </a:rPr>
              <a:t>All had submitted a Report of Action in the recent (within 12 months) past.</a:t>
            </a:r>
            <a:endParaRPr lang="en-GB">
              <a:solidFill>
                <a:schemeClr val="tx1">
                  <a:lumMod val="65000"/>
                  <a:lumOff val="35000"/>
                </a:schemeClr>
              </a:solidFill>
            </a:endParaRPr>
          </a:p>
          <a:p>
            <a:pPr>
              <a:defRPr/>
            </a:pPr>
            <a:r>
              <a:rPr lang="en-GB" altLang="en-US" sz="1500">
                <a:solidFill>
                  <a:schemeClr val="tx1">
                    <a:lumMod val="65000"/>
                    <a:lumOff val="35000"/>
                  </a:schemeClr>
                </a:solidFill>
                <a:latin typeface="Arial"/>
                <a:cs typeface="Arial"/>
              </a:rPr>
              <a:t>Participants came from a mixture of larger organisations, smaller (1-3 people) and single person organisations.</a:t>
            </a:r>
            <a:endParaRPr lang="en-GB">
              <a:solidFill>
                <a:schemeClr val="tx1">
                  <a:lumMod val="65000"/>
                  <a:lumOff val="35000"/>
                </a:schemeClr>
              </a:solidFill>
            </a:endParaRPr>
          </a:p>
          <a:p>
            <a:pPr>
              <a:defRPr/>
            </a:pPr>
            <a:r>
              <a:rPr lang="en-GB" altLang="en-US" sz="1500">
                <a:solidFill>
                  <a:schemeClr val="tx1">
                    <a:lumMod val="65000"/>
                    <a:lumOff val="35000"/>
                  </a:schemeClr>
                </a:solidFill>
                <a:latin typeface="Arial"/>
                <a:cs typeface="Arial"/>
              </a:rPr>
              <a:t>All participants were more experienced and were either Principal Ecologists within their organisations or seasoned ecologists.</a:t>
            </a:r>
            <a:endParaRPr lang="en-GB">
              <a:solidFill>
                <a:schemeClr val="tx1">
                  <a:lumMod val="65000"/>
                  <a:lumOff val="35000"/>
                </a:schemeClr>
              </a:solidFill>
            </a:endParaRPr>
          </a:p>
          <a:p>
            <a:pPr eaLnBrk="1" hangingPunct="1">
              <a:buFont typeface="Arial" charset="0"/>
              <a:buChar char="•"/>
              <a:defRPr/>
            </a:pPr>
            <a:endParaRPr lang="en-GB" altLang="en-US">
              <a:solidFill>
                <a:schemeClr val="tx1"/>
              </a:solidFill>
              <a:latin typeface="Arial" charset="0"/>
              <a:cs typeface="Arial" charset="0"/>
            </a:endParaRPr>
          </a:p>
          <a:p>
            <a:pPr marL="457200" lvl="1" indent="0" eaLnBrk="1" hangingPunct="1">
              <a:buFont typeface="Arial" charset="0"/>
              <a:buNone/>
              <a:defRPr/>
            </a:pPr>
            <a:endParaRPr lang="en-GB" altLang="en-US">
              <a:latin typeface="Arial" charset="0"/>
              <a:cs typeface="Arial" charset="0"/>
            </a:endParaRPr>
          </a:p>
        </p:txBody>
      </p:sp>
    </p:spTree>
    <p:extLst>
      <p:ext uri="{BB962C8B-B14F-4D97-AF65-F5344CB8AC3E}">
        <p14:creationId xmlns:p14="http://schemas.microsoft.com/office/powerpoint/2010/main" val="41802618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D14F5F20-0414-1645-D9B3-BB3524630F23}"/>
              </a:ext>
            </a:extLst>
          </p:cNvPr>
          <p:cNvPicPr>
            <a:picLocks noChangeAspect="1"/>
          </p:cNvPicPr>
          <p:nvPr/>
        </p:nvPicPr>
        <p:blipFill>
          <a:blip r:embed="rId3"/>
          <a:stretch>
            <a:fillRect/>
          </a:stretch>
        </p:blipFill>
        <p:spPr>
          <a:xfrm>
            <a:off x="5553199" y="1610624"/>
            <a:ext cx="2743200" cy="1870298"/>
          </a:xfrm>
          <a:prstGeom prst="rect">
            <a:avLst/>
          </a:prstGeom>
          <a:ln>
            <a:noFill/>
          </a:ln>
          <a:effectLst>
            <a:outerShdw blurRad="292100" dist="139700" dir="2700000" algn="tl" rotWithShape="0">
              <a:srgbClr val="333333">
                <a:alpha val="65000"/>
              </a:srgbClr>
            </a:outerShdw>
          </a:effectLst>
        </p:spPr>
      </p:pic>
      <p:sp>
        <p:nvSpPr>
          <p:cNvPr id="15362" name="Title 1"/>
          <p:cNvSpPr>
            <a:spLocks noGrp="1"/>
          </p:cNvSpPr>
          <p:nvPr>
            <p:ph type="title"/>
          </p:nvPr>
        </p:nvSpPr>
        <p:spPr>
          <a:xfrm>
            <a:off x="418172" y="350838"/>
            <a:ext cx="8264525" cy="361950"/>
          </a:xfrm>
        </p:spPr>
        <p:txBody>
          <a:bodyPr/>
          <a:lstStyle/>
          <a:p>
            <a:r>
              <a:rPr lang="en-US" dirty="0">
                <a:latin typeface="Arial"/>
                <a:cs typeface="Arial"/>
              </a:rPr>
              <a:t>How much information do you need?</a:t>
            </a:r>
            <a:br>
              <a:rPr lang="en-US" dirty="0"/>
            </a:br>
            <a:endParaRPr lang="en-US" dirty="0"/>
          </a:p>
        </p:txBody>
      </p:sp>
      <p:sp>
        <p:nvSpPr>
          <p:cNvPr id="13315" name="Content Placeholder 2"/>
          <p:cNvSpPr>
            <a:spLocks noGrp="1"/>
          </p:cNvSpPr>
          <p:nvPr>
            <p:ph idx="1"/>
          </p:nvPr>
        </p:nvSpPr>
        <p:spPr>
          <a:xfrm>
            <a:off x="563095" y="1216152"/>
            <a:ext cx="4448711" cy="3932031"/>
          </a:xfrm>
        </p:spPr>
        <p:txBody>
          <a:bodyPr/>
          <a:lstStyle/>
          <a:p>
            <a:pPr marL="0" indent="0">
              <a:buNone/>
              <a:defRPr/>
            </a:pPr>
            <a:endParaRPr lang="en-GB" sz="1400" dirty="0">
              <a:solidFill>
                <a:srgbClr val="374151"/>
              </a:solidFill>
              <a:latin typeface="Arial"/>
              <a:cs typeface="Arial"/>
            </a:endParaRPr>
          </a:p>
          <a:p>
            <a:pPr marL="0" indent="0">
              <a:buNone/>
              <a:defRPr/>
            </a:pPr>
            <a:r>
              <a:rPr lang="en-GB" sz="1400" dirty="0">
                <a:solidFill>
                  <a:srgbClr val="374151"/>
                </a:solidFill>
                <a:latin typeface="Arial"/>
                <a:cs typeface="Arial"/>
              </a:rPr>
              <a:t>While generally understood, participants were not clear how much and what detail was necessary to include on this page</a:t>
            </a:r>
            <a:endParaRPr lang="en-GB" dirty="0"/>
          </a:p>
          <a:p>
            <a:pPr marL="0" indent="0">
              <a:buNone/>
              <a:defRPr/>
            </a:pPr>
            <a:r>
              <a:rPr lang="en-GB" sz="1400" dirty="0">
                <a:solidFill>
                  <a:srgbClr val="374151"/>
                </a:solidFill>
                <a:latin typeface="Arial"/>
                <a:cs typeface="Arial"/>
              </a:rPr>
              <a:t>One participant expected to be able to upload the documents they wanted to at this point.</a:t>
            </a:r>
            <a:endParaRPr lang="en-GB" dirty="0"/>
          </a:p>
          <a:p>
            <a:pPr marL="0" indent="0">
              <a:buNone/>
              <a:defRPr/>
            </a:pPr>
            <a:endParaRPr lang="en-GB" sz="1400" dirty="0">
              <a:solidFill>
                <a:srgbClr val="374151"/>
              </a:solidFill>
            </a:endParaRPr>
          </a:p>
          <a:p>
            <a:pPr marL="0" indent="0">
              <a:buNone/>
              <a:defRPr/>
            </a:pPr>
            <a:endParaRPr lang="en-GB" sz="1400" dirty="0">
              <a:solidFill>
                <a:srgbClr val="374151"/>
              </a:solidFill>
            </a:endParaRPr>
          </a:p>
          <a:p>
            <a:pPr marL="0" indent="0">
              <a:buNone/>
              <a:defRPr/>
            </a:pPr>
            <a:br>
              <a:rPr lang="en-US" dirty="0"/>
            </a:br>
            <a:endParaRPr lang="en-US" dirty="0"/>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dirty="0"/>
              <a:pPr>
                <a:lnSpc>
                  <a:spcPct val="100000"/>
                </a:lnSpc>
                <a:spcBef>
                  <a:spcPct val="0"/>
                </a:spcBef>
                <a:buFontTx/>
                <a:buNone/>
              </a:pPr>
              <a:t>70</a:t>
            </a:fld>
            <a:endParaRPr lang="en-GB" altLang="en-US" sz="1000" dirty="0"/>
          </a:p>
        </p:txBody>
      </p:sp>
      <p:sp>
        <p:nvSpPr>
          <p:cNvPr id="6" name="Speech Bubble: Rectangle with Corners Rounded 5">
            <a:extLst>
              <a:ext uri="{FF2B5EF4-FFF2-40B4-BE49-F238E27FC236}">
                <a16:creationId xmlns:a16="http://schemas.microsoft.com/office/drawing/2014/main" id="{34D813A8-AFD1-43C8-BC21-82AAD9F95869}"/>
              </a:ext>
            </a:extLst>
          </p:cNvPr>
          <p:cNvSpPr/>
          <p:nvPr/>
        </p:nvSpPr>
        <p:spPr>
          <a:xfrm>
            <a:off x="7158533" y="1397358"/>
            <a:ext cx="1345896" cy="1173475"/>
          </a:xfrm>
          <a:prstGeom prst="wedgeRoundRectCallout">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GB" sz="1000" i="1" dirty="0">
                <a:solidFill>
                  <a:schemeClr val="tx1"/>
                </a:solidFill>
                <a:latin typeface="Arial"/>
                <a:ea typeface="+mn-lt"/>
                <a:cs typeface="Arial"/>
              </a:rPr>
              <a:t>""There's not a clear picture of what's wanted or needed" </a:t>
            </a:r>
            <a:r>
              <a:rPr lang="en-GB" sz="1000" dirty="0">
                <a:solidFill>
                  <a:schemeClr val="tx1"/>
                </a:solidFill>
                <a:latin typeface="Arial"/>
                <a:ea typeface="+mn-lt"/>
                <a:cs typeface="Arial"/>
              </a:rPr>
              <a:t>P2</a:t>
            </a:r>
            <a:endParaRPr lang="en-GB" dirty="0">
              <a:solidFill>
                <a:schemeClr val="tx1"/>
              </a:solidFill>
              <a:cs typeface="Arial"/>
            </a:endParaRPr>
          </a:p>
        </p:txBody>
      </p:sp>
      <p:sp>
        <p:nvSpPr>
          <p:cNvPr id="5" name="Oval 4">
            <a:extLst>
              <a:ext uri="{FF2B5EF4-FFF2-40B4-BE49-F238E27FC236}">
                <a16:creationId xmlns:a16="http://schemas.microsoft.com/office/drawing/2014/main" id="{FBD16C82-4A86-4CDF-7E7A-A675E69DC824}"/>
              </a:ext>
            </a:extLst>
          </p:cNvPr>
          <p:cNvSpPr/>
          <p:nvPr/>
        </p:nvSpPr>
        <p:spPr>
          <a:xfrm>
            <a:off x="8393381" y="184690"/>
            <a:ext cx="534081" cy="52579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b="1" dirty="0">
                <a:cs typeface="Calibri"/>
              </a:rPr>
              <a:t>M</a:t>
            </a:r>
            <a:endParaRPr lang="en-US" sz="1400" dirty="0">
              <a:cs typeface="Calibri"/>
            </a:endParaRPr>
          </a:p>
        </p:txBody>
      </p:sp>
    </p:spTree>
    <p:extLst>
      <p:ext uri="{BB962C8B-B14F-4D97-AF65-F5344CB8AC3E}">
        <p14:creationId xmlns:p14="http://schemas.microsoft.com/office/powerpoint/2010/main" val="3199564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71674339-D965-4705-6DDF-BD5845BB4D1E}"/>
              </a:ext>
            </a:extLst>
          </p:cNvPr>
          <p:cNvPicPr>
            <a:picLocks noChangeAspect="1"/>
          </p:cNvPicPr>
          <p:nvPr/>
        </p:nvPicPr>
        <p:blipFill>
          <a:blip r:embed="rId3"/>
          <a:stretch>
            <a:fillRect/>
          </a:stretch>
        </p:blipFill>
        <p:spPr>
          <a:xfrm>
            <a:off x="5567156" y="1605943"/>
            <a:ext cx="2743200" cy="1689348"/>
          </a:xfrm>
          <a:prstGeom prst="rect">
            <a:avLst/>
          </a:prstGeom>
          <a:ln>
            <a:noFill/>
          </a:ln>
          <a:effectLst>
            <a:outerShdw blurRad="292100" dist="139700" dir="2700000" algn="tl" rotWithShape="0">
              <a:srgbClr val="333333">
                <a:alpha val="65000"/>
              </a:srgbClr>
            </a:outerShdw>
          </a:effectLst>
        </p:spPr>
      </p:pic>
      <p:sp>
        <p:nvSpPr>
          <p:cNvPr id="15362" name="Title 1"/>
          <p:cNvSpPr>
            <a:spLocks noGrp="1"/>
          </p:cNvSpPr>
          <p:nvPr>
            <p:ph type="title"/>
          </p:nvPr>
        </p:nvSpPr>
        <p:spPr>
          <a:xfrm>
            <a:off x="418172" y="350838"/>
            <a:ext cx="8264525" cy="361950"/>
          </a:xfrm>
        </p:spPr>
        <p:txBody>
          <a:bodyPr/>
          <a:lstStyle/>
          <a:p>
            <a:r>
              <a:rPr lang="en-US" dirty="0">
                <a:latin typeface="Arial"/>
                <a:cs typeface="Arial"/>
              </a:rPr>
              <a:t>Why do you need this? what will be done with it? and so, what should I provide?</a:t>
            </a:r>
            <a:br>
              <a:rPr lang="en-US" dirty="0"/>
            </a:br>
            <a:endParaRPr lang="en-US" dirty="0"/>
          </a:p>
        </p:txBody>
      </p:sp>
      <p:sp>
        <p:nvSpPr>
          <p:cNvPr id="13315" name="Content Placeholder 2"/>
          <p:cNvSpPr>
            <a:spLocks noGrp="1"/>
          </p:cNvSpPr>
          <p:nvPr>
            <p:ph idx="1"/>
          </p:nvPr>
        </p:nvSpPr>
        <p:spPr>
          <a:xfrm>
            <a:off x="563095" y="1216152"/>
            <a:ext cx="4448711" cy="3932031"/>
          </a:xfrm>
        </p:spPr>
        <p:txBody>
          <a:bodyPr/>
          <a:lstStyle/>
          <a:p>
            <a:pPr marL="0" indent="0">
              <a:buNone/>
              <a:defRPr/>
            </a:pPr>
            <a:endParaRPr lang="en-GB" sz="1400" dirty="0">
              <a:solidFill>
                <a:srgbClr val="374151"/>
              </a:solidFill>
              <a:latin typeface="Arial"/>
              <a:cs typeface="Arial"/>
            </a:endParaRPr>
          </a:p>
          <a:p>
            <a:pPr marL="0" indent="0">
              <a:buNone/>
              <a:defRPr/>
            </a:pPr>
            <a:r>
              <a:rPr lang="en-GB" sz="1400" dirty="0">
                <a:solidFill>
                  <a:srgbClr val="374151"/>
                </a:solidFill>
                <a:latin typeface="Arial"/>
                <a:cs typeface="Arial"/>
              </a:rPr>
              <a:t>The question's clarity seemed evident. </a:t>
            </a:r>
            <a:endParaRPr lang="en-US" dirty="0">
              <a:solidFill>
                <a:srgbClr val="00AF41"/>
              </a:solidFill>
            </a:endParaRPr>
          </a:p>
          <a:p>
            <a:pPr marL="0" indent="0">
              <a:buNone/>
              <a:defRPr/>
            </a:pPr>
            <a:r>
              <a:rPr lang="en-GB" sz="1400" dirty="0">
                <a:solidFill>
                  <a:srgbClr val="374151"/>
                </a:solidFill>
                <a:latin typeface="Arial"/>
                <a:cs typeface="Arial"/>
              </a:rPr>
              <a:t>However, uncertainty emerged about the purpose and handling of this information for one participant.</a:t>
            </a:r>
            <a:endParaRPr lang="en-US" dirty="0">
              <a:solidFill>
                <a:srgbClr val="00AF41"/>
              </a:solidFill>
            </a:endParaRPr>
          </a:p>
          <a:p>
            <a:pPr marL="0" indent="0">
              <a:buNone/>
              <a:defRPr/>
            </a:pPr>
            <a:r>
              <a:rPr lang="en-GB" sz="1400" dirty="0">
                <a:solidFill>
                  <a:srgbClr val="374151"/>
                </a:solidFill>
                <a:latin typeface="Arial"/>
                <a:cs typeface="Arial"/>
              </a:rPr>
              <a:t>What details are needed? How is assessment and monitoring conducted? Is it a mere checkbox or more involved?</a:t>
            </a:r>
          </a:p>
          <a:p>
            <a:pPr marL="0" indent="0">
              <a:buNone/>
              <a:defRPr/>
            </a:pPr>
            <a:r>
              <a:rPr lang="en-GB" sz="1400" dirty="0">
                <a:solidFill>
                  <a:srgbClr val="374151"/>
                </a:solidFill>
                <a:latin typeface="Arial"/>
                <a:cs typeface="Arial"/>
              </a:rPr>
              <a:t>This led participants to question what they should provide.</a:t>
            </a:r>
            <a:endParaRPr lang="en-GB" sz="1400" dirty="0">
              <a:solidFill>
                <a:srgbClr val="374151"/>
              </a:solidFill>
            </a:endParaRPr>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dirty="0"/>
              <a:pPr>
                <a:lnSpc>
                  <a:spcPct val="100000"/>
                </a:lnSpc>
                <a:spcBef>
                  <a:spcPct val="0"/>
                </a:spcBef>
                <a:buFontTx/>
                <a:buNone/>
              </a:pPr>
              <a:t>71</a:t>
            </a:fld>
            <a:endParaRPr lang="en-GB" altLang="en-US" sz="1000" dirty="0"/>
          </a:p>
        </p:txBody>
      </p:sp>
      <p:sp>
        <p:nvSpPr>
          <p:cNvPr id="3" name="Oval 2">
            <a:extLst>
              <a:ext uri="{FF2B5EF4-FFF2-40B4-BE49-F238E27FC236}">
                <a16:creationId xmlns:a16="http://schemas.microsoft.com/office/drawing/2014/main" id="{54834483-0276-B746-E6FD-11ECB3FACC84}"/>
              </a:ext>
            </a:extLst>
          </p:cNvPr>
          <p:cNvSpPr/>
          <p:nvPr/>
        </p:nvSpPr>
        <p:spPr>
          <a:xfrm>
            <a:off x="8393381" y="184690"/>
            <a:ext cx="534081" cy="52579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b="1" dirty="0">
                <a:cs typeface="Calibri"/>
              </a:rPr>
              <a:t>M</a:t>
            </a:r>
            <a:endParaRPr lang="en-US" sz="1400" dirty="0">
              <a:cs typeface="Calibri"/>
            </a:endParaRPr>
          </a:p>
        </p:txBody>
      </p:sp>
    </p:spTree>
    <p:extLst>
      <p:ext uri="{BB962C8B-B14F-4D97-AF65-F5344CB8AC3E}">
        <p14:creationId xmlns:p14="http://schemas.microsoft.com/office/powerpoint/2010/main" val="39663830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F76480D6-4E59-6E53-DC19-315C8F5687F5}"/>
              </a:ext>
            </a:extLst>
          </p:cNvPr>
          <p:cNvPicPr>
            <a:picLocks noChangeAspect="1"/>
          </p:cNvPicPr>
          <p:nvPr/>
        </p:nvPicPr>
        <p:blipFill>
          <a:blip r:embed="rId3"/>
          <a:stretch>
            <a:fillRect/>
          </a:stretch>
        </p:blipFill>
        <p:spPr>
          <a:xfrm>
            <a:off x="5557837" y="1609821"/>
            <a:ext cx="2743200" cy="1923859"/>
          </a:xfrm>
          <a:prstGeom prst="rect">
            <a:avLst/>
          </a:prstGeom>
          <a:ln>
            <a:noFill/>
          </a:ln>
          <a:effectLst>
            <a:outerShdw blurRad="292100" dist="139700" dir="2700000" algn="tl" rotWithShape="0">
              <a:srgbClr val="333333">
                <a:alpha val="65000"/>
              </a:srgbClr>
            </a:outerShdw>
          </a:effectLst>
        </p:spPr>
      </p:pic>
      <p:sp>
        <p:nvSpPr>
          <p:cNvPr id="15362" name="Title 1"/>
          <p:cNvSpPr>
            <a:spLocks noGrp="1"/>
          </p:cNvSpPr>
          <p:nvPr>
            <p:ph type="title"/>
          </p:nvPr>
        </p:nvSpPr>
        <p:spPr>
          <a:xfrm>
            <a:off x="418172" y="350838"/>
            <a:ext cx="8264525" cy="361950"/>
          </a:xfrm>
        </p:spPr>
        <p:txBody>
          <a:bodyPr/>
          <a:lstStyle/>
          <a:p>
            <a:r>
              <a:rPr lang="en-US" dirty="0">
                <a:latin typeface="Arial"/>
                <a:cs typeface="Arial"/>
              </a:rPr>
              <a:t>What evidence is sufficient?</a:t>
            </a:r>
            <a:endParaRPr lang="en-US" dirty="0"/>
          </a:p>
        </p:txBody>
      </p:sp>
      <p:sp>
        <p:nvSpPr>
          <p:cNvPr id="13315" name="Content Placeholder 2"/>
          <p:cNvSpPr>
            <a:spLocks noGrp="1"/>
          </p:cNvSpPr>
          <p:nvPr>
            <p:ph idx="1"/>
          </p:nvPr>
        </p:nvSpPr>
        <p:spPr>
          <a:xfrm>
            <a:off x="563095" y="1216152"/>
            <a:ext cx="4448711" cy="3932031"/>
          </a:xfrm>
        </p:spPr>
        <p:txBody>
          <a:bodyPr/>
          <a:lstStyle/>
          <a:p>
            <a:pPr marL="0" indent="0">
              <a:buNone/>
              <a:defRPr/>
            </a:pPr>
            <a:r>
              <a:rPr lang="en-GB" sz="1400" dirty="0">
                <a:solidFill>
                  <a:srgbClr val="374151"/>
                </a:solidFill>
                <a:latin typeface="Arial"/>
                <a:cs typeface="Arial"/>
              </a:rPr>
              <a:t>In a recurrent theme, the question's clarity seemed evident. </a:t>
            </a:r>
            <a:endParaRPr lang="en-US" dirty="0">
              <a:solidFill>
                <a:srgbClr val="00AF41"/>
              </a:solidFill>
            </a:endParaRPr>
          </a:p>
          <a:p>
            <a:pPr marL="0" indent="0">
              <a:buNone/>
              <a:defRPr/>
            </a:pPr>
            <a:r>
              <a:rPr lang="en-GB" sz="1400" dirty="0">
                <a:solidFill>
                  <a:srgbClr val="374151"/>
                </a:solidFill>
                <a:latin typeface="Arial"/>
                <a:cs typeface="Arial"/>
              </a:rPr>
              <a:t>However, uncertainty emerged about whether the hint text meant that evidence was </a:t>
            </a:r>
            <a:r>
              <a:rPr lang="en-GB" sz="1400" i="1" dirty="0">
                <a:solidFill>
                  <a:srgbClr val="374151"/>
                </a:solidFill>
                <a:latin typeface="Arial"/>
                <a:cs typeface="Arial"/>
              </a:rPr>
              <a:t>required </a:t>
            </a:r>
            <a:r>
              <a:rPr lang="en-GB" sz="1400" dirty="0">
                <a:solidFill>
                  <a:srgbClr val="374151"/>
                </a:solidFill>
                <a:latin typeface="Arial"/>
                <a:cs typeface="Arial"/>
              </a:rPr>
              <a:t>or </a:t>
            </a:r>
            <a:r>
              <a:rPr lang="en-GB" sz="1400" i="1" dirty="0">
                <a:solidFill>
                  <a:srgbClr val="374151"/>
                </a:solidFill>
                <a:latin typeface="Arial"/>
                <a:cs typeface="Arial"/>
              </a:rPr>
              <a:t>optional</a:t>
            </a:r>
            <a:r>
              <a:rPr lang="en-GB" sz="1400" dirty="0">
                <a:solidFill>
                  <a:srgbClr val="374151"/>
                </a:solidFill>
                <a:latin typeface="Arial"/>
                <a:cs typeface="Arial"/>
              </a:rPr>
              <a:t>.</a:t>
            </a:r>
            <a:endParaRPr lang="en-US" dirty="0">
              <a:solidFill>
                <a:srgbClr val="00AF41"/>
              </a:solidFill>
            </a:endParaRPr>
          </a:p>
          <a:p>
            <a:pPr marL="0" indent="0">
              <a:buNone/>
              <a:defRPr/>
            </a:pPr>
            <a:r>
              <a:rPr lang="en-GB" sz="1400" dirty="0">
                <a:solidFill>
                  <a:srgbClr val="374151"/>
                </a:solidFill>
                <a:latin typeface="Arial"/>
                <a:cs typeface="Arial"/>
              </a:rPr>
              <a:t>This gave rise to one ecologist feeling that anything optional should be indicated during licencing so that appropriate data can be collected as the work is carried out. It would be too late to introduce it at this stage.</a:t>
            </a:r>
          </a:p>
          <a:p>
            <a:pPr marL="0" indent="0">
              <a:buNone/>
              <a:defRPr/>
            </a:pPr>
            <a:r>
              <a:rPr lang="en-GB" sz="1400" dirty="0">
                <a:solidFill>
                  <a:srgbClr val="374151"/>
                </a:solidFill>
                <a:latin typeface="Arial"/>
                <a:cs typeface="Arial"/>
              </a:rPr>
              <a:t>This once more provoked multiple participants to question: what evidence should I provide?</a:t>
            </a:r>
            <a:endParaRPr lang="en-GB" sz="1400" dirty="0">
              <a:solidFill>
                <a:srgbClr val="374151"/>
              </a:solidFill>
            </a:endParaRPr>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dirty="0"/>
              <a:pPr>
                <a:lnSpc>
                  <a:spcPct val="100000"/>
                </a:lnSpc>
                <a:spcBef>
                  <a:spcPct val="0"/>
                </a:spcBef>
                <a:buFontTx/>
                <a:buNone/>
              </a:pPr>
              <a:t>72</a:t>
            </a:fld>
            <a:endParaRPr lang="en-GB" altLang="en-US" sz="1000" dirty="0"/>
          </a:p>
        </p:txBody>
      </p:sp>
      <p:sp>
        <p:nvSpPr>
          <p:cNvPr id="5" name="Speech Bubble: Rectangle with Corners Rounded 4">
            <a:extLst>
              <a:ext uri="{FF2B5EF4-FFF2-40B4-BE49-F238E27FC236}">
                <a16:creationId xmlns:a16="http://schemas.microsoft.com/office/drawing/2014/main" id="{CA8A102E-E11F-BBD6-A4E5-DBC148E31B98}"/>
              </a:ext>
            </a:extLst>
          </p:cNvPr>
          <p:cNvSpPr/>
          <p:nvPr/>
        </p:nvSpPr>
        <p:spPr>
          <a:xfrm>
            <a:off x="6354086" y="2791942"/>
            <a:ext cx="2519954" cy="1741869"/>
          </a:xfrm>
          <a:prstGeom prst="wedgeRoundRectCallout">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GB" sz="1000" i="1" dirty="0">
                <a:solidFill>
                  <a:schemeClr val="tx1"/>
                </a:solidFill>
                <a:latin typeface="Arial"/>
                <a:ea typeface="+mn-lt"/>
                <a:cs typeface="Arial"/>
              </a:rPr>
              <a:t>"I think you need to let people know that in the licence. So, I think what you'd have to do is in the licence, when it was issued, you would have to make it clear to them the data that they needed to collect. How are they going to collect that monitoring data? Yes, absolutely. You're </a:t>
            </a:r>
            <a:r>
              <a:rPr lang="en-GB" sz="1000" i="1" dirty="0" err="1">
                <a:solidFill>
                  <a:schemeClr val="tx1"/>
                </a:solidFill>
                <a:latin typeface="Arial"/>
                <a:ea typeface="+mn-lt"/>
                <a:cs typeface="Arial"/>
              </a:rPr>
              <a:t>gonna</a:t>
            </a:r>
            <a:r>
              <a:rPr lang="en-GB" sz="1000" i="1" dirty="0">
                <a:solidFill>
                  <a:schemeClr val="tx1"/>
                </a:solidFill>
                <a:latin typeface="Arial"/>
                <a:ea typeface="+mn-lt"/>
                <a:cs typeface="Arial"/>
              </a:rPr>
              <a:t> need this to be able to complete this return." </a:t>
            </a:r>
            <a:r>
              <a:rPr lang="en-GB" sz="1000" dirty="0">
                <a:solidFill>
                  <a:schemeClr val="tx1"/>
                </a:solidFill>
                <a:latin typeface="Arial"/>
                <a:ea typeface="+mn-lt"/>
                <a:cs typeface="Arial"/>
              </a:rPr>
              <a:t>P4</a:t>
            </a:r>
            <a:endParaRPr lang="en-GB" dirty="0">
              <a:solidFill>
                <a:schemeClr val="tx1"/>
              </a:solidFill>
              <a:cs typeface="Arial"/>
            </a:endParaRPr>
          </a:p>
        </p:txBody>
      </p:sp>
      <p:sp>
        <p:nvSpPr>
          <p:cNvPr id="4" name="Oval 3">
            <a:extLst>
              <a:ext uri="{FF2B5EF4-FFF2-40B4-BE49-F238E27FC236}">
                <a16:creationId xmlns:a16="http://schemas.microsoft.com/office/drawing/2014/main" id="{349BC3C6-94DF-16D2-327E-DD9F35FD823C}"/>
              </a:ext>
            </a:extLst>
          </p:cNvPr>
          <p:cNvSpPr/>
          <p:nvPr/>
        </p:nvSpPr>
        <p:spPr>
          <a:xfrm>
            <a:off x="8393381" y="184690"/>
            <a:ext cx="534081" cy="52579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b="1" dirty="0">
                <a:cs typeface="Calibri"/>
              </a:rPr>
              <a:t>L</a:t>
            </a:r>
            <a:endParaRPr lang="en-US" sz="1400" dirty="0">
              <a:cs typeface="Calibri"/>
            </a:endParaRPr>
          </a:p>
        </p:txBody>
      </p:sp>
    </p:spTree>
    <p:extLst>
      <p:ext uri="{BB962C8B-B14F-4D97-AF65-F5344CB8AC3E}">
        <p14:creationId xmlns:p14="http://schemas.microsoft.com/office/powerpoint/2010/main" val="29197677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9A2512D4-C64B-D3AA-884B-687779D7DDAC}"/>
              </a:ext>
            </a:extLst>
          </p:cNvPr>
          <p:cNvPicPr>
            <a:picLocks noChangeAspect="1"/>
          </p:cNvPicPr>
          <p:nvPr/>
        </p:nvPicPr>
        <p:blipFill>
          <a:blip r:embed="rId3"/>
          <a:stretch>
            <a:fillRect/>
          </a:stretch>
        </p:blipFill>
        <p:spPr>
          <a:xfrm>
            <a:off x="5570261" y="1607932"/>
            <a:ext cx="2743200" cy="1722643"/>
          </a:xfrm>
          <a:prstGeom prst="rect">
            <a:avLst/>
          </a:prstGeom>
          <a:ln>
            <a:noFill/>
          </a:ln>
          <a:effectLst>
            <a:outerShdw blurRad="292100" dist="139700" dir="2700000" algn="tl" rotWithShape="0">
              <a:srgbClr val="333333">
                <a:alpha val="65000"/>
              </a:srgbClr>
            </a:outerShdw>
          </a:effectLst>
        </p:spPr>
      </p:pic>
      <p:sp>
        <p:nvSpPr>
          <p:cNvPr id="15362" name="Title 1"/>
          <p:cNvSpPr>
            <a:spLocks noGrp="1"/>
          </p:cNvSpPr>
          <p:nvPr>
            <p:ph type="title"/>
          </p:nvPr>
        </p:nvSpPr>
        <p:spPr>
          <a:xfrm>
            <a:off x="418172" y="350838"/>
            <a:ext cx="8264525" cy="361950"/>
          </a:xfrm>
        </p:spPr>
        <p:txBody>
          <a:bodyPr/>
          <a:lstStyle/>
          <a:p>
            <a:r>
              <a:rPr lang="en-US" dirty="0">
                <a:latin typeface="Arial"/>
                <a:cs typeface="Arial"/>
              </a:rPr>
              <a:t>Participants understood this, although tend to use other location references</a:t>
            </a:r>
          </a:p>
        </p:txBody>
      </p:sp>
      <p:sp>
        <p:nvSpPr>
          <p:cNvPr id="13315" name="Content Placeholder 2"/>
          <p:cNvSpPr>
            <a:spLocks noGrp="1"/>
          </p:cNvSpPr>
          <p:nvPr>
            <p:ph idx="1"/>
          </p:nvPr>
        </p:nvSpPr>
        <p:spPr>
          <a:xfrm>
            <a:off x="563095" y="1216152"/>
            <a:ext cx="4448711" cy="3932031"/>
          </a:xfrm>
        </p:spPr>
        <p:txBody>
          <a:bodyPr/>
          <a:lstStyle/>
          <a:p>
            <a:pPr marL="0" indent="0">
              <a:buNone/>
              <a:defRPr/>
            </a:pPr>
            <a:endParaRPr lang="en-GB" sz="1400" dirty="0">
              <a:solidFill>
                <a:srgbClr val="374151"/>
              </a:solidFill>
              <a:latin typeface="Arial"/>
              <a:cs typeface="Arial"/>
            </a:endParaRPr>
          </a:p>
          <a:p>
            <a:pPr marL="0" indent="0">
              <a:buNone/>
              <a:defRPr/>
            </a:pPr>
            <a:r>
              <a:rPr lang="en-GB" sz="1400" dirty="0">
                <a:solidFill>
                  <a:srgbClr val="374151"/>
                </a:solidFill>
                <a:latin typeface="Arial"/>
                <a:cs typeface="Arial"/>
              </a:rPr>
              <a:t>While participants all understood this, most participants spoke about using What3Words or other forms of coordinates rather than grid references for their specificity and ease of use.</a:t>
            </a:r>
            <a:endParaRPr lang="en-GB" sz="1400" dirty="0">
              <a:solidFill>
                <a:srgbClr val="374151"/>
              </a:solidFill>
            </a:endParaRPr>
          </a:p>
          <a:p>
            <a:pPr marL="0" indent="0">
              <a:buNone/>
              <a:defRPr/>
            </a:pPr>
            <a:r>
              <a:rPr lang="en-GB" sz="1400" dirty="0">
                <a:solidFill>
                  <a:srgbClr val="374151"/>
                </a:solidFill>
                <a:latin typeface="Arial"/>
                <a:cs typeface="Arial"/>
              </a:rPr>
              <a:t>Additionally, one participant (P3) questioned whether a 6-point grid reference would be specific enough to help someone locate an artificial sett.</a:t>
            </a:r>
          </a:p>
          <a:p>
            <a:pPr marL="0" indent="0">
              <a:buNone/>
              <a:defRPr/>
            </a:pPr>
            <a:r>
              <a:rPr lang="en-GB" sz="1400" dirty="0">
                <a:solidFill>
                  <a:srgbClr val="374151"/>
                </a:solidFill>
                <a:latin typeface="Arial"/>
                <a:cs typeface="Arial"/>
              </a:rPr>
              <a:t>And some participants questioned the purpose of including this question at all, since they felt it was information that could be retrieved from the licence application.</a:t>
            </a:r>
          </a:p>
          <a:p>
            <a:pPr marL="0" indent="0">
              <a:buNone/>
              <a:defRPr/>
            </a:pPr>
            <a:endParaRPr lang="en-GB" sz="1400" dirty="0">
              <a:solidFill>
                <a:srgbClr val="374151"/>
              </a:solidFill>
              <a:latin typeface="Arial"/>
              <a:cs typeface="Arial"/>
            </a:endParaRPr>
          </a:p>
          <a:p>
            <a:pPr marL="0" indent="0">
              <a:buNone/>
              <a:defRPr/>
            </a:pPr>
            <a:endParaRPr lang="en-GB" sz="1400" dirty="0">
              <a:solidFill>
                <a:srgbClr val="374151"/>
              </a:solidFill>
              <a:latin typeface="Arial"/>
              <a:cs typeface="Arial"/>
            </a:endParaRPr>
          </a:p>
          <a:p>
            <a:pPr marL="0" indent="0">
              <a:buNone/>
              <a:defRPr/>
            </a:pPr>
            <a:endParaRPr lang="en-GB" sz="1400" dirty="0">
              <a:solidFill>
                <a:srgbClr val="374151"/>
              </a:solidFill>
              <a:latin typeface="Arial"/>
              <a:cs typeface="Arial"/>
            </a:endParaRPr>
          </a:p>
          <a:p>
            <a:pPr marL="0" indent="0">
              <a:buNone/>
              <a:defRPr/>
            </a:pPr>
            <a:r>
              <a:rPr lang="en-GB" sz="1400" dirty="0">
                <a:solidFill>
                  <a:srgbClr val="374151"/>
                </a:solidFill>
                <a:latin typeface="Arial"/>
                <a:cs typeface="Arial"/>
              </a:rPr>
              <a:t>.</a:t>
            </a:r>
            <a:endParaRPr lang="en-GB" sz="1400" dirty="0">
              <a:solidFill>
                <a:srgbClr val="374151"/>
              </a:solidFill>
            </a:endParaRPr>
          </a:p>
          <a:p>
            <a:pPr marL="0" indent="0">
              <a:buNone/>
              <a:defRPr/>
            </a:pPr>
            <a:endParaRPr lang="en-GB" sz="1400" dirty="0">
              <a:solidFill>
                <a:srgbClr val="374151"/>
              </a:solidFill>
            </a:endParaRPr>
          </a:p>
          <a:p>
            <a:pPr marL="0" indent="0">
              <a:buNone/>
              <a:defRPr/>
            </a:pPr>
            <a:endParaRPr lang="en-GB" sz="1400" dirty="0">
              <a:solidFill>
                <a:srgbClr val="374151"/>
              </a:solidFill>
            </a:endParaRPr>
          </a:p>
          <a:p>
            <a:pPr marL="0" indent="0">
              <a:buNone/>
              <a:defRPr/>
            </a:pPr>
            <a:endParaRPr lang="en-GB" sz="1400" dirty="0">
              <a:solidFill>
                <a:srgbClr val="374151"/>
              </a:solidFill>
            </a:endParaRPr>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dirty="0"/>
              <a:pPr>
                <a:lnSpc>
                  <a:spcPct val="100000"/>
                </a:lnSpc>
                <a:spcBef>
                  <a:spcPct val="0"/>
                </a:spcBef>
                <a:buFontTx/>
                <a:buNone/>
              </a:pPr>
              <a:t>73</a:t>
            </a:fld>
            <a:endParaRPr lang="en-GB" altLang="en-US" sz="1000" dirty="0"/>
          </a:p>
        </p:txBody>
      </p:sp>
      <p:sp>
        <p:nvSpPr>
          <p:cNvPr id="5" name="Speech Bubble: Rectangle with Corners Rounded 4">
            <a:extLst>
              <a:ext uri="{FF2B5EF4-FFF2-40B4-BE49-F238E27FC236}">
                <a16:creationId xmlns:a16="http://schemas.microsoft.com/office/drawing/2014/main" id="{CA8A102E-E11F-BBD6-A4E5-DBC148E31B98}"/>
              </a:ext>
            </a:extLst>
          </p:cNvPr>
          <p:cNvSpPr/>
          <p:nvPr/>
        </p:nvSpPr>
        <p:spPr>
          <a:xfrm>
            <a:off x="6922480" y="2798153"/>
            <a:ext cx="1706188" cy="999541"/>
          </a:xfrm>
          <a:prstGeom prst="wedgeRoundRectCallout">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GB" sz="1000" i="1" dirty="0">
                <a:solidFill>
                  <a:schemeClr val="tx1"/>
                </a:solidFill>
                <a:latin typeface="Arial"/>
                <a:ea typeface="+mn-lt"/>
                <a:cs typeface="Arial"/>
              </a:rPr>
              <a:t>"We still use grid references but they're not as usable anymore... We use What3Words or Google pins." </a:t>
            </a:r>
            <a:r>
              <a:rPr lang="en-GB" sz="1000" dirty="0">
                <a:solidFill>
                  <a:schemeClr val="tx1"/>
                </a:solidFill>
                <a:latin typeface="Arial"/>
                <a:ea typeface="+mn-lt"/>
                <a:cs typeface="Arial"/>
              </a:rPr>
              <a:t>P4</a:t>
            </a:r>
            <a:endParaRPr lang="en-GB" dirty="0">
              <a:solidFill>
                <a:schemeClr val="tx1"/>
              </a:solidFill>
              <a:cs typeface="Arial"/>
            </a:endParaRPr>
          </a:p>
        </p:txBody>
      </p:sp>
      <p:sp>
        <p:nvSpPr>
          <p:cNvPr id="4" name="Oval 3">
            <a:extLst>
              <a:ext uri="{FF2B5EF4-FFF2-40B4-BE49-F238E27FC236}">
                <a16:creationId xmlns:a16="http://schemas.microsoft.com/office/drawing/2014/main" id="{EA101320-C1C8-4AED-3568-84402EF5B606}"/>
              </a:ext>
            </a:extLst>
          </p:cNvPr>
          <p:cNvSpPr/>
          <p:nvPr/>
        </p:nvSpPr>
        <p:spPr>
          <a:xfrm>
            <a:off x="8393381" y="184690"/>
            <a:ext cx="534081" cy="52579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b="1" dirty="0">
                <a:cs typeface="Calibri"/>
              </a:rPr>
              <a:t>L</a:t>
            </a:r>
          </a:p>
        </p:txBody>
      </p:sp>
    </p:spTree>
    <p:extLst>
      <p:ext uri="{BB962C8B-B14F-4D97-AF65-F5344CB8AC3E}">
        <p14:creationId xmlns:p14="http://schemas.microsoft.com/office/powerpoint/2010/main" val="28406332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B2CAF3E4-8EBE-58EE-881F-D6F646BB2868}"/>
              </a:ext>
            </a:extLst>
          </p:cNvPr>
          <p:cNvPicPr>
            <a:picLocks noChangeAspect="1"/>
          </p:cNvPicPr>
          <p:nvPr/>
        </p:nvPicPr>
        <p:blipFill>
          <a:blip r:embed="rId3"/>
          <a:stretch>
            <a:fillRect/>
          </a:stretch>
        </p:blipFill>
        <p:spPr>
          <a:xfrm>
            <a:off x="5585791" y="1607510"/>
            <a:ext cx="2743200" cy="1711062"/>
          </a:xfrm>
          <a:prstGeom prst="rect">
            <a:avLst/>
          </a:prstGeom>
          <a:ln>
            <a:noFill/>
          </a:ln>
          <a:effectLst>
            <a:outerShdw blurRad="292100" dist="139700" dir="2700000" algn="tl" rotWithShape="0">
              <a:srgbClr val="333333">
                <a:alpha val="65000"/>
              </a:srgbClr>
            </a:outerShdw>
          </a:effectLst>
        </p:spPr>
      </p:pic>
      <p:sp>
        <p:nvSpPr>
          <p:cNvPr id="15362" name="Title 1"/>
          <p:cNvSpPr>
            <a:spLocks noGrp="1"/>
          </p:cNvSpPr>
          <p:nvPr>
            <p:ph type="title"/>
          </p:nvPr>
        </p:nvSpPr>
        <p:spPr>
          <a:xfrm>
            <a:off x="418172" y="350838"/>
            <a:ext cx="8264525" cy="361950"/>
          </a:xfrm>
        </p:spPr>
        <p:txBody>
          <a:bodyPr/>
          <a:lstStyle/>
          <a:p>
            <a:r>
              <a:rPr lang="en-US" dirty="0">
                <a:latin typeface="Arial"/>
                <a:cs typeface="Arial"/>
              </a:rPr>
              <a:t>If this was 'no,' NE would already know. So why include this question here? </a:t>
            </a:r>
            <a:endParaRPr lang="en-US" dirty="0"/>
          </a:p>
        </p:txBody>
      </p:sp>
      <p:sp>
        <p:nvSpPr>
          <p:cNvPr id="13315" name="Content Placeholder 2"/>
          <p:cNvSpPr>
            <a:spLocks noGrp="1"/>
          </p:cNvSpPr>
          <p:nvPr>
            <p:ph idx="1"/>
          </p:nvPr>
        </p:nvSpPr>
        <p:spPr>
          <a:xfrm>
            <a:off x="563095" y="1216152"/>
            <a:ext cx="4448711" cy="3932031"/>
          </a:xfrm>
        </p:spPr>
        <p:txBody>
          <a:bodyPr/>
          <a:lstStyle/>
          <a:p>
            <a:pPr marL="0" indent="0">
              <a:buNone/>
              <a:defRPr/>
            </a:pPr>
            <a:endParaRPr lang="en-GB" sz="1400" dirty="0">
              <a:solidFill>
                <a:srgbClr val="374151"/>
              </a:solidFill>
              <a:latin typeface="Arial"/>
              <a:cs typeface="Arial"/>
            </a:endParaRPr>
          </a:p>
          <a:p>
            <a:pPr marL="0" indent="0">
              <a:buNone/>
              <a:defRPr/>
            </a:pPr>
            <a:r>
              <a:rPr lang="en-GB" sz="1400" dirty="0">
                <a:solidFill>
                  <a:srgbClr val="374151"/>
                </a:solidFill>
                <a:latin typeface="Arial"/>
                <a:cs typeface="Arial"/>
              </a:rPr>
              <a:t>Participants comprehended the literal meaning of the question, but they questioned its relevance. </a:t>
            </a:r>
            <a:endParaRPr lang="en-US">
              <a:solidFill>
                <a:srgbClr val="00AF41"/>
              </a:solidFill>
            </a:endParaRPr>
          </a:p>
          <a:p>
            <a:pPr marL="0" indent="0">
              <a:buNone/>
              <a:defRPr/>
            </a:pPr>
            <a:r>
              <a:rPr lang="en-GB" sz="1400" dirty="0">
                <a:solidFill>
                  <a:srgbClr val="374151"/>
                </a:solidFill>
                <a:latin typeface="Arial"/>
                <a:cs typeface="Arial"/>
              </a:rPr>
              <a:t>Some indicated that the information should already be available to NE through the licence application, and that they would have communicated any updates to NE in the meantime.</a:t>
            </a:r>
            <a:endParaRPr lang="en-US" dirty="0"/>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dirty="0"/>
              <a:pPr>
                <a:lnSpc>
                  <a:spcPct val="100000"/>
                </a:lnSpc>
                <a:spcBef>
                  <a:spcPct val="0"/>
                </a:spcBef>
                <a:buFontTx/>
                <a:buNone/>
              </a:pPr>
              <a:t>74</a:t>
            </a:fld>
            <a:endParaRPr lang="en-GB" altLang="en-US" sz="1000" dirty="0"/>
          </a:p>
        </p:txBody>
      </p:sp>
      <p:sp>
        <p:nvSpPr>
          <p:cNvPr id="5" name="Speech Bubble: Rectangle with Corners Rounded 4">
            <a:extLst>
              <a:ext uri="{FF2B5EF4-FFF2-40B4-BE49-F238E27FC236}">
                <a16:creationId xmlns:a16="http://schemas.microsoft.com/office/drawing/2014/main" id="{CA8A102E-E11F-BBD6-A4E5-DBC148E31B98}"/>
              </a:ext>
            </a:extLst>
          </p:cNvPr>
          <p:cNvSpPr/>
          <p:nvPr/>
        </p:nvSpPr>
        <p:spPr>
          <a:xfrm>
            <a:off x="6922480" y="2975193"/>
            <a:ext cx="1209232" cy="822501"/>
          </a:xfrm>
          <a:prstGeom prst="wedgeRoundRectCallout">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GB" sz="1000" i="1" dirty="0">
                <a:solidFill>
                  <a:schemeClr val="tx1"/>
                </a:solidFill>
                <a:latin typeface="Arial"/>
                <a:ea typeface="+mn-lt"/>
                <a:cs typeface="Arial"/>
              </a:rPr>
              <a:t>"It's a bit late to be reporting issues to NE at this point." </a:t>
            </a:r>
            <a:r>
              <a:rPr lang="en-GB" sz="1000" dirty="0">
                <a:solidFill>
                  <a:schemeClr val="tx1"/>
                </a:solidFill>
                <a:latin typeface="Arial"/>
                <a:ea typeface="+mn-lt"/>
                <a:cs typeface="Arial"/>
              </a:rPr>
              <a:t>P2</a:t>
            </a:r>
            <a:endParaRPr lang="en-GB" dirty="0">
              <a:solidFill>
                <a:schemeClr val="tx1"/>
              </a:solidFill>
              <a:cs typeface="Arial"/>
            </a:endParaRPr>
          </a:p>
        </p:txBody>
      </p:sp>
    </p:spTree>
    <p:extLst>
      <p:ext uri="{BB962C8B-B14F-4D97-AF65-F5344CB8AC3E}">
        <p14:creationId xmlns:p14="http://schemas.microsoft.com/office/powerpoint/2010/main" val="38077119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B2CAF3E4-8EBE-58EE-881F-D6F646BB2868}"/>
              </a:ext>
            </a:extLst>
          </p:cNvPr>
          <p:cNvPicPr>
            <a:picLocks noChangeAspect="1"/>
          </p:cNvPicPr>
          <p:nvPr/>
        </p:nvPicPr>
        <p:blipFill>
          <a:blip r:embed="rId3"/>
          <a:stretch>
            <a:fillRect/>
          </a:stretch>
        </p:blipFill>
        <p:spPr>
          <a:xfrm>
            <a:off x="5585791" y="1607510"/>
            <a:ext cx="2743200" cy="1711062"/>
          </a:xfrm>
          <a:prstGeom prst="rect">
            <a:avLst/>
          </a:prstGeom>
          <a:ln>
            <a:noFill/>
          </a:ln>
          <a:effectLst>
            <a:outerShdw blurRad="292100" dist="139700" dir="2700000" algn="tl" rotWithShape="0">
              <a:srgbClr val="333333">
                <a:alpha val="65000"/>
              </a:srgbClr>
            </a:outerShdw>
          </a:effectLst>
        </p:spPr>
      </p:pic>
      <p:sp>
        <p:nvSpPr>
          <p:cNvPr id="15362" name="Title 1"/>
          <p:cNvSpPr>
            <a:spLocks noGrp="1"/>
          </p:cNvSpPr>
          <p:nvPr>
            <p:ph type="title"/>
          </p:nvPr>
        </p:nvSpPr>
        <p:spPr>
          <a:xfrm>
            <a:off x="418172" y="350838"/>
            <a:ext cx="8264525" cy="361950"/>
          </a:xfrm>
        </p:spPr>
        <p:txBody>
          <a:bodyPr/>
          <a:lstStyle/>
          <a:p>
            <a:r>
              <a:rPr lang="en-US" dirty="0">
                <a:latin typeface="Arial"/>
                <a:cs typeface="Arial"/>
              </a:rPr>
              <a:t>What would happen if I selected 'no'?</a:t>
            </a:r>
            <a:endParaRPr lang="en-US" dirty="0"/>
          </a:p>
        </p:txBody>
      </p:sp>
      <p:sp>
        <p:nvSpPr>
          <p:cNvPr id="13315" name="Content Placeholder 2"/>
          <p:cNvSpPr>
            <a:spLocks noGrp="1"/>
          </p:cNvSpPr>
          <p:nvPr>
            <p:ph idx="1"/>
          </p:nvPr>
        </p:nvSpPr>
        <p:spPr>
          <a:xfrm>
            <a:off x="563095" y="1216152"/>
            <a:ext cx="4448711" cy="3932031"/>
          </a:xfrm>
        </p:spPr>
        <p:txBody>
          <a:bodyPr/>
          <a:lstStyle/>
          <a:p>
            <a:pPr marL="0" indent="0">
              <a:buNone/>
              <a:defRPr/>
            </a:pPr>
            <a:r>
              <a:rPr lang="en-GB" sz="1400" dirty="0">
                <a:solidFill>
                  <a:srgbClr val="374151"/>
                </a:solidFill>
                <a:latin typeface="Arial"/>
                <a:cs typeface="Arial"/>
              </a:rPr>
              <a:t>One participant highlighted minor variables that, while logical, could shift an answer from 'yes' to 'no,' potentially raising concerns. They believed they could provide further details in the free text box but felt uncertain and anxious because they weren't sure about the consequences of making changes that didn't precisely align with the license but still achieved the same result.</a:t>
            </a:r>
          </a:p>
          <a:p>
            <a:pPr marL="0" indent="0">
              <a:buNone/>
              <a:defRPr/>
            </a:pPr>
            <a:endParaRPr lang="en-GB" sz="1400" dirty="0">
              <a:solidFill>
                <a:srgbClr val="374151"/>
              </a:solidFill>
            </a:endParaRPr>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dirty="0"/>
              <a:pPr>
                <a:lnSpc>
                  <a:spcPct val="100000"/>
                </a:lnSpc>
                <a:spcBef>
                  <a:spcPct val="0"/>
                </a:spcBef>
                <a:buFontTx/>
                <a:buNone/>
              </a:pPr>
              <a:t>75</a:t>
            </a:fld>
            <a:endParaRPr lang="en-GB" altLang="en-US" sz="1000" dirty="0"/>
          </a:p>
        </p:txBody>
      </p:sp>
      <p:sp>
        <p:nvSpPr>
          <p:cNvPr id="5" name="Speech Bubble: Rectangle with Corners Rounded 4">
            <a:extLst>
              <a:ext uri="{FF2B5EF4-FFF2-40B4-BE49-F238E27FC236}">
                <a16:creationId xmlns:a16="http://schemas.microsoft.com/office/drawing/2014/main" id="{CA8A102E-E11F-BBD6-A4E5-DBC148E31B98}"/>
              </a:ext>
            </a:extLst>
          </p:cNvPr>
          <p:cNvSpPr/>
          <p:nvPr/>
        </p:nvSpPr>
        <p:spPr>
          <a:xfrm>
            <a:off x="4207855" y="2984510"/>
            <a:ext cx="3516973" cy="1574148"/>
          </a:xfrm>
          <a:prstGeom prst="wedgeRoundRectCallout">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GB" sz="1000" i="1" dirty="0">
                <a:solidFill>
                  <a:schemeClr val="tx1"/>
                </a:solidFill>
                <a:latin typeface="Arial"/>
                <a:ea typeface="+mn-lt"/>
                <a:cs typeface="Arial"/>
              </a:rPr>
              <a:t>"Well, as I say, where were you able to [vs] did you? You said [in the licence application] that you were going to use a 1-metre wide and half a metre deep digger bucket with no teeth to excavate the soils. But having got down a metre you found that there was a large lump of concrete there, which meant that you needed to change the digger bucket to a toothed bucket to be able to lift the blasted thing or get some sort of strop under it and lift it up with a different machine." </a:t>
            </a:r>
            <a:r>
              <a:rPr lang="en-GB" sz="1000" dirty="0">
                <a:solidFill>
                  <a:schemeClr val="tx1"/>
                </a:solidFill>
                <a:latin typeface="Arial"/>
                <a:ea typeface="+mn-lt"/>
                <a:cs typeface="Arial"/>
              </a:rPr>
              <a:t>P2</a:t>
            </a:r>
            <a:endParaRPr lang="en-GB" dirty="0">
              <a:solidFill>
                <a:schemeClr val="tx1"/>
              </a:solidFill>
              <a:ea typeface="Calibri"/>
              <a:cs typeface="Arial"/>
            </a:endParaRPr>
          </a:p>
        </p:txBody>
      </p:sp>
      <p:sp>
        <p:nvSpPr>
          <p:cNvPr id="4" name="Oval 3">
            <a:extLst>
              <a:ext uri="{FF2B5EF4-FFF2-40B4-BE49-F238E27FC236}">
                <a16:creationId xmlns:a16="http://schemas.microsoft.com/office/drawing/2014/main" id="{253A0EA4-3CB1-6BD9-C542-48A1256523D9}"/>
              </a:ext>
            </a:extLst>
          </p:cNvPr>
          <p:cNvSpPr/>
          <p:nvPr/>
        </p:nvSpPr>
        <p:spPr>
          <a:xfrm>
            <a:off x="8393381" y="184690"/>
            <a:ext cx="534081" cy="52579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b="1" dirty="0">
                <a:cs typeface="Calibri"/>
              </a:rPr>
              <a:t>M</a:t>
            </a:r>
            <a:endParaRPr lang="en-US" sz="1400" dirty="0">
              <a:cs typeface="Calibri"/>
            </a:endParaRPr>
          </a:p>
        </p:txBody>
      </p:sp>
    </p:spTree>
    <p:extLst>
      <p:ext uri="{BB962C8B-B14F-4D97-AF65-F5344CB8AC3E}">
        <p14:creationId xmlns:p14="http://schemas.microsoft.com/office/powerpoint/2010/main" val="2927109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6268D69B-EE10-4ECE-84BF-E49A028BAC26}"/>
              </a:ext>
            </a:extLst>
          </p:cNvPr>
          <p:cNvPicPr>
            <a:picLocks noChangeAspect="1"/>
          </p:cNvPicPr>
          <p:nvPr/>
        </p:nvPicPr>
        <p:blipFill>
          <a:blip r:embed="rId3"/>
          <a:stretch>
            <a:fillRect/>
          </a:stretch>
        </p:blipFill>
        <p:spPr>
          <a:xfrm>
            <a:off x="5582685" y="1607303"/>
            <a:ext cx="2743200" cy="2196008"/>
          </a:xfrm>
          <a:prstGeom prst="rect">
            <a:avLst/>
          </a:prstGeom>
          <a:ln>
            <a:noFill/>
          </a:ln>
          <a:effectLst>
            <a:outerShdw blurRad="292100" dist="139700" dir="2700000" algn="tl" rotWithShape="0">
              <a:srgbClr val="333333">
                <a:alpha val="65000"/>
              </a:srgbClr>
            </a:outerShdw>
          </a:effectLst>
        </p:spPr>
      </p:pic>
      <p:sp>
        <p:nvSpPr>
          <p:cNvPr id="15362" name="Title 1"/>
          <p:cNvSpPr>
            <a:spLocks noGrp="1"/>
          </p:cNvSpPr>
          <p:nvPr>
            <p:ph type="title"/>
          </p:nvPr>
        </p:nvSpPr>
        <p:spPr>
          <a:xfrm>
            <a:off x="418172" y="350838"/>
            <a:ext cx="8264525" cy="361950"/>
          </a:xfrm>
        </p:spPr>
        <p:txBody>
          <a:bodyPr/>
          <a:lstStyle/>
          <a:p>
            <a:r>
              <a:rPr lang="en-US" dirty="0">
                <a:latin typeface="Arial"/>
                <a:cs typeface="Arial"/>
              </a:rPr>
              <a:t>This page was understood.</a:t>
            </a:r>
            <a:endParaRPr lang="en-US" dirty="0"/>
          </a:p>
        </p:txBody>
      </p:sp>
      <p:sp>
        <p:nvSpPr>
          <p:cNvPr id="13315" name="Content Placeholder 2"/>
          <p:cNvSpPr>
            <a:spLocks noGrp="1"/>
          </p:cNvSpPr>
          <p:nvPr>
            <p:ph idx="1"/>
          </p:nvPr>
        </p:nvSpPr>
        <p:spPr>
          <a:xfrm>
            <a:off x="563095" y="1216152"/>
            <a:ext cx="4448711" cy="3932031"/>
          </a:xfrm>
        </p:spPr>
        <p:txBody>
          <a:bodyPr/>
          <a:lstStyle/>
          <a:p>
            <a:pPr marL="0" indent="0">
              <a:buNone/>
              <a:defRPr/>
            </a:pPr>
            <a:r>
              <a:rPr lang="en-GB" sz="1400" dirty="0">
                <a:solidFill>
                  <a:srgbClr val="374151"/>
                </a:solidFill>
                <a:latin typeface="Arial"/>
                <a:cs typeface="Arial"/>
              </a:rPr>
              <a:t>Participants all understood this page and were able to answer without problem.</a:t>
            </a:r>
            <a:endParaRPr lang="en-US" dirty="0"/>
          </a:p>
          <a:p>
            <a:pPr marL="0" indent="0">
              <a:buNone/>
              <a:defRPr/>
            </a:pPr>
            <a:endParaRPr lang="en-GB" sz="1400" dirty="0">
              <a:solidFill>
                <a:srgbClr val="374151"/>
              </a:solidFill>
              <a:latin typeface="Arial"/>
              <a:cs typeface="Arial"/>
            </a:endParaRPr>
          </a:p>
          <a:p>
            <a:pPr marL="0" indent="0">
              <a:buNone/>
              <a:defRPr/>
            </a:pPr>
            <a:endParaRPr lang="en-GB" sz="1400" dirty="0">
              <a:solidFill>
                <a:srgbClr val="374151"/>
              </a:solidFill>
            </a:endParaRPr>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dirty="0"/>
              <a:pPr>
                <a:lnSpc>
                  <a:spcPct val="100000"/>
                </a:lnSpc>
                <a:spcBef>
                  <a:spcPct val="0"/>
                </a:spcBef>
                <a:buFontTx/>
                <a:buNone/>
              </a:pPr>
              <a:t>76</a:t>
            </a:fld>
            <a:endParaRPr lang="en-GB" altLang="en-US" sz="1000" dirty="0"/>
          </a:p>
        </p:txBody>
      </p:sp>
    </p:spTree>
    <p:extLst>
      <p:ext uri="{BB962C8B-B14F-4D97-AF65-F5344CB8AC3E}">
        <p14:creationId xmlns:p14="http://schemas.microsoft.com/office/powerpoint/2010/main" val="39911935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2F67E97A-D6FD-C6DF-F30B-1C9275DB4EC5}"/>
              </a:ext>
            </a:extLst>
          </p:cNvPr>
          <p:cNvPicPr>
            <a:picLocks noChangeAspect="1"/>
          </p:cNvPicPr>
          <p:nvPr/>
        </p:nvPicPr>
        <p:blipFill>
          <a:blip r:embed="rId3"/>
          <a:stretch>
            <a:fillRect/>
          </a:stretch>
        </p:blipFill>
        <p:spPr>
          <a:xfrm>
            <a:off x="5191018" y="1417922"/>
            <a:ext cx="2255178" cy="1498565"/>
          </a:xfrm>
          <a:prstGeom prst="rect">
            <a:avLst/>
          </a:prstGeom>
          <a:ln>
            <a:noFill/>
          </a:ln>
          <a:effectLst>
            <a:outerShdw blurRad="292100" dist="139700" dir="2700000" algn="tl" rotWithShape="0">
              <a:srgbClr val="333333">
                <a:alpha val="65000"/>
              </a:srgbClr>
            </a:outerShdw>
          </a:effectLst>
        </p:spPr>
      </p:pic>
      <p:pic>
        <p:nvPicPr>
          <p:cNvPr id="3" name="Picture 2" descr="A screenshot of a computer&#10;&#10;Description automatically generated">
            <a:extLst>
              <a:ext uri="{FF2B5EF4-FFF2-40B4-BE49-F238E27FC236}">
                <a16:creationId xmlns:a16="http://schemas.microsoft.com/office/drawing/2014/main" id="{AB7FEE63-6583-EBE2-36D7-AA6CEB26620B}"/>
              </a:ext>
            </a:extLst>
          </p:cNvPr>
          <p:cNvPicPr>
            <a:picLocks noChangeAspect="1"/>
          </p:cNvPicPr>
          <p:nvPr/>
        </p:nvPicPr>
        <p:blipFill>
          <a:blip r:embed="rId4"/>
          <a:stretch>
            <a:fillRect/>
          </a:stretch>
        </p:blipFill>
        <p:spPr>
          <a:xfrm>
            <a:off x="6283590" y="2168824"/>
            <a:ext cx="2255178" cy="1631484"/>
          </a:xfrm>
          <a:prstGeom prst="rect">
            <a:avLst/>
          </a:prstGeom>
          <a:ln>
            <a:noFill/>
          </a:ln>
          <a:effectLst>
            <a:outerShdw blurRad="292100" dist="139700" dir="2700000" algn="tl" rotWithShape="0">
              <a:srgbClr val="333333">
                <a:alpha val="65000"/>
              </a:srgbClr>
            </a:outerShdw>
          </a:effectLst>
        </p:spPr>
      </p:pic>
      <p:sp>
        <p:nvSpPr>
          <p:cNvPr id="15362" name="Title 1"/>
          <p:cNvSpPr>
            <a:spLocks noGrp="1"/>
          </p:cNvSpPr>
          <p:nvPr>
            <p:ph type="title"/>
          </p:nvPr>
        </p:nvSpPr>
        <p:spPr>
          <a:xfrm>
            <a:off x="418172" y="350838"/>
            <a:ext cx="8264525" cy="361950"/>
          </a:xfrm>
        </p:spPr>
        <p:txBody>
          <a:bodyPr/>
          <a:lstStyle/>
          <a:p>
            <a:r>
              <a:rPr lang="en-US" dirty="0">
                <a:latin typeface="Arial"/>
                <a:cs typeface="Arial"/>
              </a:rPr>
              <a:t>Uploading files – why not do it as you go?</a:t>
            </a:r>
            <a:endParaRPr lang="en-US" dirty="0"/>
          </a:p>
        </p:txBody>
      </p:sp>
      <p:sp>
        <p:nvSpPr>
          <p:cNvPr id="13315" name="Content Placeholder 2"/>
          <p:cNvSpPr>
            <a:spLocks noGrp="1"/>
          </p:cNvSpPr>
          <p:nvPr>
            <p:ph idx="1"/>
          </p:nvPr>
        </p:nvSpPr>
        <p:spPr>
          <a:xfrm>
            <a:off x="563095" y="1216152"/>
            <a:ext cx="4448711" cy="3932031"/>
          </a:xfrm>
        </p:spPr>
        <p:txBody>
          <a:bodyPr/>
          <a:lstStyle/>
          <a:p>
            <a:pPr marL="0" indent="0">
              <a:buNone/>
              <a:defRPr/>
            </a:pPr>
            <a:r>
              <a:rPr lang="en-GB" sz="1400" dirty="0">
                <a:solidFill>
                  <a:srgbClr val="374151"/>
                </a:solidFill>
                <a:latin typeface="Arial"/>
                <a:cs typeface="Arial"/>
              </a:rPr>
              <a:t>Participants found it clear that they could upload various document types such as photos, videos, maps, spreadsheets, and reports. However, some suggested integrating document uploads within the form instead of having a bulk upload feature at the end. This was because they felt they'd otherwise have to move back and forth between pages to remember what they needed to include from earlier in the form.</a:t>
            </a:r>
            <a:endParaRPr lang="en-GB" sz="1400" dirty="0">
              <a:solidFill>
                <a:srgbClr val="374151"/>
              </a:solidFill>
            </a:endParaRPr>
          </a:p>
          <a:p>
            <a:pPr marL="0" indent="0">
              <a:buNone/>
              <a:defRPr/>
            </a:pPr>
            <a:endParaRPr lang="en-GB" sz="1400" dirty="0">
              <a:solidFill>
                <a:srgbClr val="374151"/>
              </a:solidFill>
            </a:endParaRPr>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dirty="0"/>
              <a:pPr>
                <a:lnSpc>
                  <a:spcPct val="100000"/>
                </a:lnSpc>
                <a:spcBef>
                  <a:spcPct val="0"/>
                </a:spcBef>
                <a:buFontTx/>
                <a:buNone/>
              </a:pPr>
              <a:t>77</a:t>
            </a:fld>
            <a:endParaRPr lang="en-GB" altLang="en-US" sz="1000" dirty="0"/>
          </a:p>
        </p:txBody>
      </p:sp>
      <p:sp>
        <p:nvSpPr>
          <p:cNvPr id="5" name="Speech Bubble: Rectangle with Corners Rounded 4">
            <a:extLst>
              <a:ext uri="{FF2B5EF4-FFF2-40B4-BE49-F238E27FC236}">
                <a16:creationId xmlns:a16="http://schemas.microsoft.com/office/drawing/2014/main" id="{CA8A102E-E11F-BBD6-A4E5-DBC148E31B98}"/>
              </a:ext>
            </a:extLst>
          </p:cNvPr>
          <p:cNvSpPr/>
          <p:nvPr/>
        </p:nvSpPr>
        <p:spPr>
          <a:xfrm>
            <a:off x="2133760" y="3000563"/>
            <a:ext cx="4345326" cy="1355823"/>
          </a:xfrm>
          <a:prstGeom prst="wedgeRoundRectCallout">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GB" sz="1000" i="1" dirty="0">
                <a:solidFill>
                  <a:schemeClr val="tx1"/>
                </a:solidFill>
                <a:latin typeface="Arial"/>
                <a:ea typeface="+mn-lt"/>
                <a:cs typeface="Arial"/>
              </a:rPr>
              <a:t>"Well, I'd rather have it earlier on. Now I've done it. So, I've done it there and then I if I get down here and then it says to me 'do you want to upload supporting information?' I'm now then thinking oh. I've read that earlier. What was it they wanted? I've got a scroll all the way back to find it and then probably print that screen off because by the time I've scrolled forward again to get to here again, I've forgotten what it was that had been asked for. So, I'd rather have it there, yeah." </a:t>
            </a:r>
            <a:r>
              <a:rPr lang="en-GB" sz="1000" dirty="0">
                <a:solidFill>
                  <a:schemeClr val="tx1"/>
                </a:solidFill>
                <a:latin typeface="Arial"/>
                <a:ea typeface="+mn-lt"/>
                <a:cs typeface="Arial"/>
              </a:rPr>
              <a:t>P4</a:t>
            </a:r>
            <a:endParaRPr lang="en-GB" dirty="0">
              <a:solidFill>
                <a:schemeClr val="tx1"/>
              </a:solidFill>
              <a:ea typeface="Calibri"/>
              <a:cs typeface="Arial"/>
            </a:endParaRPr>
          </a:p>
        </p:txBody>
      </p:sp>
      <p:sp>
        <p:nvSpPr>
          <p:cNvPr id="6" name="Speech Bubble: Rectangle with Corners Rounded 5">
            <a:extLst>
              <a:ext uri="{FF2B5EF4-FFF2-40B4-BE49-F238E27FC236}">
                <a16:creationId xmlns:a16="http://schemas.microsoft.com/office/drawing/2014/main" id="{E588230C-F01E-9AB5-0768-AB6B164C1050}"/>
              </a:ext>
            </a:extLst>
          </p:cNvPr>
          <p:cNvSpPr/>
          <p:nvPr/>
        </p:nvSpPr>
        <p:spPr>
          <a:xfrm>
            <a:off x="7123148" y="1003522"/>
            <a:ext cx="1314450" cy="944857"/>
          </a:xfrm>
          <a:prstGeom prst="wedgeRoundRectCallout">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GB" sz="1000" i="1" dirty="0">
                <a:solidFill>
                  <a:schemeClr val="tx1"/>
                </a:solidFill>
                <a:latin typeface="Arial"/>
                <a:ea typeface="+mn-lt"/>
                <a:cs typeface="Arial"/>
              </a:rPr>
              <a:t>"I think the upload thing should be back at the artificial sett question." </a:t>
            </a:r>
            <a:r>
              <a:rPr lang="en-GB" sz="1000" dirty="0">
                <a:solidFill>
                  <a:schemeClr val="tx1"/>
                </a:solidFill>
                <a:latin typeface="Arial"/>
                <a:ea typeface="+mn-lt"/>
                <a:cs typeface="Arial"/>
              </a:rPr>
              <a:t>P5</a:t>
            </a:r>
            <a:endParaRPr lang="en-GB" dirty="0">
              <a:solidFill>
                <a:schemeClr val="tx1"/>
              </a:solidFill>
              <a:ea typeface="Calibri"/>
              <a:cs typeface="Arial"/>
            </a:endParaRPr>
          </a:p>
        </p:txBody>
      </p:sp>
      <p:sp>
        <p:nvSpPr>
          <p:cNvPr id="7" name="Oval 6">
            <a:extLst>
              <a:ext uri="{FF2B5EF4-FFF2-40B4-BE49-F238E27FC236}">
                <a16:creationId xmlns:a16="http://schemas.microsoft.com/office/drawing/2014/main" id="{2543CCA6-C73A-1C7E-DCCE-E2C97C4AE040}"/>
              </a:ext>
            </a:extLst>
          </p:cNvPr>
          <p:cNvSpPr/>
          <p:nvPr/>
        </p:nvSpPr>
        <p:spPr>
          <a:xfrm>
            <a:off x="8393381" y="184690"/>
            <a:ext cx="534081" cy="52579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b="1" dirty="0">
                <a:cs typeface="Calibri"/>
              </a:rPr>
              <a:t>M</a:t>
            </a:r>
            <a:endParaRPr lang="en-US" sz="1400" dirty="0">
              <a:cs typeface="Calibri"/>
            </a:endParaRPr>
          </a:p>
        </p:txBody>
      </p:sp>
    </p:spTree>
    <p:extLst>
      <p:ext uri="{BB962C8B-B14F-4D97-AF65-F5344CB8AC3E}">
        <p14:creationId xmlns:p14="http://schemas.microsoft.com/office/powerpoint/2010/main" val="26167107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2F67E97A-D6FD-C6DF-F30B-1C9275DB4EC5}"/>
              </a:ext>
            </a:extLst>
          </p:cNvPr>
          <p:cNvPicPr>
            <a:picLocks noChangeAspect="1"/>
          </p:cNvPicPr>
          <p:nvPr/>
        </p:nvPicPr>
        <p:blipFill>
          <a:blip r:embed="rId3"/>
          <a:stretch>
            <a:fillRect/>
          </a:stretch>
        </p:blipFill>
        <p:spPr>
          <a:xfrm>
            <a:off x="5191018" y="1417922"/>
            <a:ext cx="2255178" cy="1498565"/>
          </a:xfrm>
          <a:prstGeom prst="rect">
            <a:avLst/>
          </a:prstGeom>
          <a:ln>
            <a:noFill/>
          </a:ln>
          <a:effectLst>
            <a:outerShdw blurRad="292100" dist="139700" dir="2700000" algn="tl" rotWithShape="0">
              <a:srgbClr val="333333">
                <a:alpha val="65000"/>
              </a:srgbClr>
            </a:outerShdw>
          </a:effectLst>
        </p:spPr>
      </p:pic>
      <p:pic>
        <p:nvPicPr>
          <p:cNvPr id="3" name="Picture 2" descr="A screenshot of a computer&#10;&#10;Description automatically generated">
            <a:extLst>
              <a:ext uri="{FF2B5EF4-FFF2-40B4-BE49-F238E27FC236}">
                <a16:creationId xmlns:a16="http://schemas.microsoft.com/office/drawing/2014/main" id="{AB7FEE63-6583-EBE2-36D7-AA6CEB26620B}"/>
              </a:ext>
            </a:extLst>
          </p:cNvPr>
          <p:cNvPicPr>
            <a:picLocks noChangeAspect="1"/>
          </p:cNvPicPr>
          <p:nvPr/>
        </p:nvPicPr>
        <p:blipFill>
          <a:blip r:embed="rId4"/>
          <a:stretch>
            <a:fillRect/>
          </a:stretch>
        </p:blipFill>
        <p:spPr>
          <a:xfrm>
            <a:off x="6283590" y="2168824"/>
            <a:ext cx="2255178" cy="1631484"/>
          </a:xfrm>
          <a:prstGeom prst="rect">
            <a:avLst/>
          </a:prstGeom>
          <a:ln>
            <a:noFill/>
          </a:ln>
          <a:effectLst>
            <a:outerShdw blurRad="292100" dist="139700" dir="2700000" algn="tl" rotWithShape="0">
              <a:srgbClr val="333333">
                <a:alpha val="65000"/>
              </a:srgbClr>
            </a:outerShdw>
          </a:effectLst>
        </p:spPr>
      </p:pic>
      <p:sp>
        <p:nvSpPr>
          <p:cNvPr id="15362" name="Title 1"/>
          <p:cNvSpPr>
            <a:spLocks noGrp="1"/>
          </p:cNvSpPr>
          <p:nvPr>
            <p:ph type="title"/>
          </p:nvPr>
        </p:nvSpPr>
        <p:spPr>
          <a:xfrm>
            <a:off x="418172" y="350838"/>
            <a:ext cx="8264525" cy="361950"/>
          </a:xfrm>
        </p:spPr>
        <p:txBody>
          <a:bodyPr/>
          <a:lstStyle/>
          <a:p>
            <a:r>
              <a:rPr lang="en-US" dirty="0">
                <a:latin typeface="Arial"/>
                <a:cs typeface="Arial"/>
              </a:rPr>
              <a:t>Uploading files – why not do it as you go?</a:t>
            </a:r>
            <a:endParaRPr lang="en-US" dirty="0"/>
          </a:p>
        </p:txBody>
      </p:sp>
      <p:sp>
        <p:nvSpPr>
          <p:cNvPr id="13315" name="Content Placeholder 2"/>
          <p:cNvSpPr>
            <a:spLocks noGrp="1"/>
          </p:cNvSpPr>
          <p:nvPr>
            <p:ph idx="1"/>
          </p:nvPr>
        </p:nvSpPr>
        <p:spPr>
          <a:xfrm>
            <a:off x="563095" y="1216152"/>
            <a:ext cx="4448711" cy="3932031"/>
          </a:xfrm>
        </p:spPr>
        <p:txBody>
          <a:bodyPr/>
          <a:lstStyle/>
          <a:p>
            <a:pPr marL="0" indent="0">
              <a:buNone/>
              <a:defRPr/>
            </a:pPr>
            <a:r>
              <a:rPr lang="en-GB" sz="1400" dirty="0">
                <a:solidFill>
                  <a:srgbClr val="374151"/>
                </a:solidFill>
                <a:latin typeface="Arial"/>
                <a:cs typeface="Arial"/>
              </a:rPr>
              <a:t>Additionally, some participants questioned how Natural England would be able to match each document to the question it is supposed to correlate to / supply evidence for if everything was uploaded at the end without the ability to assign a label.</a:t>
            </a:r>
            <a:endParaRPr lang="en-GB" sz="1400" dirty="0">
              <a:solidFill>
                <a:srgbClr val="374151"/>
              </a:solidFill>
            </a:endParaRPr>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dirty="0"/>
              <a:pPr>
                <a:lnSpc>
                  <a:spcPct val="100000"/>
                </a:lnSpc>
                <a:spcBef>
                  <a:spcPct val="0"/>
                </a:spcBef>
                <a:buFontTx/>
                <a:buNone/>
              </a:pPr>
              <a:t>78</a:t>
            </a:fld>
            <a:endParaRPr lang="en-GB" altLang="en-US" sz="1000" dirty="0"/>
          </a:p>
        </p:txBody>
      </p:sp>
      <p:sp>
        <p:nvSpPr>
          <p:cNvPr id="6" name="Speech Bubble: Rectangle with Corners Rounded 5">
            <a:extLst>
              <a:ext uri="{FF2B5EF4-FFF2-40B4-BE49-F238E27FC236}">
                <a16:creationId xmlns:a16="http://schemas.microsoft.com/office/drawing/2014/main" id="{E588230C-F01E-9AB5-0768-AB6B164C1050}"/>
              </a:ext>
            </a:extLst>
          </p:cNvPr>
          <p:cNvSpPr/>
          <p:nvPr/>
        </p:nvSpPr>
        <p:spPr>
          <a:xfrm>
            <a:off x="4811463" y="3231730"/>
            <a:ext cx="1314450" cy="944857"/>
          </a:xfrm>
          <a:prstGeom prst="wedgeRoundRectCallout">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GB" sz="1000" i="1" dirty="0">
                <a:solidFill>
                  <a:schemeClr val="tx1"/>
                </a:solidFill>
                <a:latin typeface="Arial"/>
                <a:ea typeface="+mn-lt"/>
                <a:cs typeface="Arial"/>
              </a:rPr>
              <a:t>"How would Natural England know what you are trying to show with each file?" </a:t>
            </a:r>
            <a:r>
              <a:rPr lang="en-GB" sz="1000" dirty="0">
                <a:solidFill>
                  <a:schemeClr val="tx1"/>
                </a:solidFill>
                <a:latin typeface="Arial"/>
                <a:ea typeface="+mn-lt"/>
                <a:cs typeface="Arial"/>
              </a:rPr>
              <a:t>P5</a:t>
            </a:r>
            <a:endParaRPr lang="en-GB" dirty="0">
              <a:solidFill>
                <a:schemeClr val="tx1"/>
              </a:solidFill>
              <a:ea typeface="Calibri"/>
              <a:cs typeface="Arial"/>
            </a:endParaRPr>
          </a:p>
        </p:txBody>
      </p:sp>
    </p:spTree>
    <p:extLst>
      <p:ext uri="{BB962C8B-B14F-4D97-AF65-F5344CB8AC3E}">
        <p14:creationId xmlns:p14="http://schemas.microsoft.com/office/powerpoint/2010/main" val="14452902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2F67E97A-D6FD-C6DF-F30B-1C9275DB4EC5}"/>
              </a:ext>
            </a:extLst>
          </p:cNvPr>
          <p:cNvPicPr>
            <a:picLocks noChangeAspect="1"/>
          </p:cNvPicPr>
          <p:nvPr/>
        </p:nvPicPr>
        <p:blipFill>
          <a:blip r:embed="rId3"/>
          <a:stretch>
            <a:fillRect/>
          </a:stretch>
        </p:blipFill>
        <p:spPr>
          <a:xfrm>
            <a:off x="5191018" y="1417922"/>
            <a:ext cx="2255178" cy="1498565"/>
          </a:xfrm>
          <a:prstGeom prst="rect">
            <a:avLst/>
          </a:prstGeom>
          <a:ln>
            <a:noFill/>
          </a:ln>
          <a:effectLst>
            <a:outerShdw blurRad="292100" dist="139700" dir="2700000" algn="tl" rotWithShape="0">
              <a:srgbClr val="333333">
                <a:alpha val="65000"/>
              </a:srgbClr>
            </a:outerShdw>
          </a:effectLst>
        </p:spPr>
      </p:pic>
      <p:pic>
        <p:nvPicPr>
          <p:cNvPr id="3" name="Picture 2" descr="A screenshot of a computer&#10;&#10;Description automatically generated">
            <a:extLst>
              <a:ext uri="{FF2B5EF4-FFF2-40B4-BE49-F238E27FC236}">
                <a16:creationId xmlns:a16="http://schemas.microsoft.com/office/drawing/2014/main" id="{AB7FEE63-6583-EBE2-36D7-AA6CEB26620B}"/>
              </a:ext>
            </a:extLst>
          </p:cNvPr>
          <p:cNvPicPr>
            <a:picLocks noChangeAspect="1"/>
          </p:cNvPicPr>
          <p:nvPr/>
        </p:nvPicPr>
        <p:blipFill>
          <a:blip r:embed="rId4"/>
          <a:stretch>
            <a:fillRect/>
          </a:stretch>
        </p:blipFill>
        <p:spPr>
          <a:xfrm>
            <a:off x="6283590" y="2168824"/>
            <a:ext cx="2255178" cy="1631484"/>
          </a:xfrm>
          <a:prstGeom prst="rect">
            <a:avLst/>
          </a:prstGeom>
          <a:ln>
            <a:noFill/>
          </a:ln>
          <a:effectLst>
            <a:outerShdw blurRad="292100" dist="139700" dir="2700000" algn="tl" rotWithShape="0">
              <a:srgbClr val="333333">
                <a:alpha val="65000"/>
              </a:srgbClr>
            </a:outerShdw>
          </a:effectLst>
        </p:spPr>
      </p:pic>
      <p:sp>
        <p:nvSpPr>
          <p:cNvPr id="15362" name="Title 1"/>
          <p:cNvSpPr>
            <a:spLocks noGrp="1"/>
          </p:cNvSpPr>
          <p:nvPr>
            <p:ph type="title"/>
          </p:nvPr>
        </p:nvSpPr>
        <p:spPr>
          <a:xfrm>
            <a:off x="418172" y="350838"/>
            <a:ext cx="8264525" cy="361950"/>
          </a:xfrm>
        </p:spPr>
        <p:txBody>
          <a:bodyPr/>
          <a:lstStyle/>
          <a:p>
            <a:r>
              <a:rPr lang="en-US" dirty="0">
                <a:latin typeface="Arial"/>
                <a:cs typeface="Arial"/>
              </a:rPr>
              <a:t>What do you </a:t>
            </a:r>
            <a:r>
              <a:rPr lang="en-US" i="1" dirty="0">
                <a:latin typeface="Arial"/>
                <a:cs typeface="Arial"/>
              </a:rPr>
              <a:t>need </a:t>
            </a:r>
            <a:r>
              <a:rPr lang="en-US" dirty="0">
                <a:latin typeface="Arial"/>
                <a:cs typeface="Arial"/>
              </a:rPr>
              <a:t>me to upload?</a:t>
            </a:r>
            <a:endParaRPr lang="en-US" dirty="0"/>
          </a:p>
        </p:txBody>
      </p:sp>
      <p:sp>
        <p:nvSpPr>
          <p:cNvPr id="13315" name="Content Placeholder 2"/>
          <p:cNvSpPr>
            <a:spLocks noGrp="1"/>
          </p:cNvSpPr>
          <p:nvPr>
            <p:ph idx="1"/>
          </p:nvPr>
        </p:nvSpPr>
        <p:spPr>
          <a:xfrm>
            <a:off x="563095" y="1216152"/>
            <a:ext cx="4448711" cy="3932031"/>
          </a:xfrm>
        </p:spPr>
        <p:txBody>
          <a:bodyPr/>
          <a:lstStyle/>
          <a:p>
            <a:pPr marL="0" indent="0">
              <a:buNone/>
              <a:defRPr/>
            </a:pPr>
            <a:r>
              <a:rPr lang="en-GB" sz="1400" dirty="0">
                <a:solidFill>
                  <a:srgbClr val="374151"/>
                </a:solidFill>
                <a:latin typeface="Arial"/>
                <a:cs typeface="Arial"/>
              </a:rPr>
              <a:t>Some participants suggested that it would be more helpful to specify the required evidence or what would be useful to Natural England, rather than giving them the choice to upload documents. This would reduce the cognitive load on ecologists, as they wouldn't need to guess what NE might need.</a:t>
            </a:r>
            <a:endParaRPr lang="en-US" dirty="0"/>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dirty="0"/>
              <a:pPr>
                <a:lnSpc>
                  <a:spcPct val="100000"/>
                </a:lnSpc>
                <a:spcBef>
                  <a:spcPct val="0"/>
                </a:spcBef>
                <a:buFontTx/>
                <a:buNone/>
              </a:pPr>
              <a:t>79</a:t>
            </a:fld>
            <a:endParaRPr lang="en-GB" altLang="en-US" sz="1000" dirty="0"/>
          </a:p>
        </p:txBody>
      </p:sp>
      <p:sp>
        <p:nvSpPr>
          <p:cNvPr id="6" name="Speech Bubble: Rectangle with Corners Rounded 5">
            <a:extLst>
              <a:ext uri="{FF2B5EF4-FFF2-40B4-BE49-F238E27FC236}">
                <a16:creationId xmlns:a16="http://schemas.microsoft.com/office/drawing/2014/main" id="{E588230C-F01E-9AB5-0768-AB6B164C1050}"/>
              </a:ext>
            </a:extLst>
          </p:cNvPr>
          <p:cNvSpPr/>
          <p:nvPr/>
        </p:nvSpPr>
        <p:spPr>
          <a:xfrm>
            <a:off x="3427663" y="2814342"/>
            <a:ext cx="2926208" cy="1535621"/>
          </a:xfrm>
          <a:prstGeom prst="wedgeRoundRectCallout">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GB" sz="1000" i="1" dirty="0">
                <a:solidFill>
                  <a:schemeClr val="tx1"/>
                </a:solidFill>
                <a:latin typeface="Arial"/>
                <a:ea typeface="+mn-lt"/>
                <a:cs typeface="Arial"/>
              </a:rPr>
              <a:t>"Do you want to upload supporting information? Well, you need to, so yes. Yes. That said, do you want to upload supporting information? Well, no, I don't. I'd rather go and play Star Wars Battlefront on the Xbox. If you have to – I think that needs to be worded slightly differently, but that's just me being pedantic?" </a:t>
            </a:r>
            <a:r>
              <a:rPr lang="en-GB" sz="1000" dirty="0">
                <a:solidFill>
                  <a:schemeClr val="tx1"/>
                </a:solidFill>
                <a:latin typeface="Arial"/>
                <a:ea typeface="+mn-lt"/>
                <a:cs typeface="Arial"/>
              </a:rPr>
              <a:t>P4</a:t>
            </a:r>
            <a:endParaRPr lang="en-GB" dirty="0">
              <a:solidFill>
                <a:schemeClr val="tx1"/>
              </a:solidFill>
              <a:ea typeface="Calibri"/>
              <a:cs typeface="Arial"/>
            </a:endParaRPr>
          </a:p>
        </p:txBody>
      </p:sp>
      <p:sp>
        <p:nvSpPr>
          <p:cNvPr id="2" name="Speech Bubble: Rectangle with Corners Rounded 1">
            <a:extLst>
              <a:ext uri="{FF2B5EF4-FFF2-40B4-BE49-F238E27FC236}">
                <a16:creationId xmlns:a16="http://schemas.microsoft.com/office/drawing/2014/main" id="{0AD162FF-7965-DFBE-A343-5070A2A853B8}"/>
              </a:ext>
            </a:extLst>
          </p:cNvPr>
          <p:cNvSpPr/>
          <p:nvPr/>
        </p:nvSpPr>
        <p:spPr>
          <a:xfrm>
            <a:off x="6753921" y="502656"/>
            <a:ext cx="1863475" cy="1330139"/>
          </a:xfrm>
          <a:prstGeom prst="wedgeRoundRectCallout">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GB" sz="1000" i="1" dirty="0">
                <a:solidFill>
                  <a:schemeClr val="tx1"/>
                </a:solidFill>
                <a:latin typeface="Arial"/>
                <a:ea typeface="+mn-lt"/>
                <a:cs typeface="Arial"/>
              </a:rPr>
              <a:t>"It needs to be more prescriptive. I don't have to give them and I won't upload any. It needs to be [clear if it's] a requirement or not." P3</a:t>
            </a:r>
            <a:endParaRPr lang="en-US" i="1" dirty="0">
              <a:solidFill>
                <a:schemeClr val="tx1"/>
              </a:solidFill>
              <a:cs typeface="Calibri"/>
            </a:endParaRPr>
          </a:p>
          <a:p>
            <a:endParaRPr lang="en-GB" sz="1000" dirty="0">
              <a:solidFill>
                <a:schemeClr val="tx1"/>
              </a:solidFill>
              <a:latin typeface="Arial"/>
              <a:ea typeface="Calibri"/>
              <a:cs typeface="Arial"/>
            </a:endParaRPr>
          </a:p>
        </p:txBody>
      </p:sp>
      <p:sp>
        <p:nvSpPr>
          <p:cNvPr id="7" name="Oval 6">
            <a:extLst>
              <a:ext uri="{FF2B5EF4-FFF2-40B4-BE49-F238E27FC236}">
                <a16:creationId xmlns:a16="http://schemas.microsoft.com/office/drawing/2014/main" id="{97120946-7B5E-0B8A-6202-6329ABDB4578}"/>
              </a:ext>
            </a:extLst>
          </p:cNvPr>
          <p:cNvSpPr/>
          <p:nvPr/>
        </p:nvSpPr>
        <p:spPr>
          <a:xfrm>
            <a:off x="8393381" y="184690"/>
            <a:ext cx="534081" cy="52579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b="1" dirty="0">
                <a:cs typeface="Calibri"/>
              </a:rPr>
              <a:t>M</a:t>
            </a:r>
            <a:endParaRPr lang="en-US" sz="1400" dirty="0">
              <a:cs typeface="Calibri"/>
            </a:endParaRPr>
          </a:p>
        </p:txBody>
      </p:sp>
    </p:spTree>
    <p:extLst>
      <p:ext uri="{BB962C8B-B14F-4D97-AF65-F5344CB8AC3E}">
        <p14:creationId xmlns:p14="http://schemas.microsoft.com/office/powerpoint/2010/main" val="3810389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58476" y="435158"/>
            <a:ext cx="8264525" cy="361950"/>
          </a:xfrm>
        </p:spPr>
        <p:txBody>
          <a:bodyPr/>
          <a:lstStyle/>
          <a:p>
            <a:pPr eaLnBrk="1" hangingPunct="1"/>
            <a:r>
              <a:rPr lang="en-GB" altLang="en-US">
                <a:solidFill>
                  <a:srgbClr val="00A33B"/>
                </a:solidFill>
                <a:latin typeface="Arial"/>
                <a:cs typeface="Arial"/>
              </a:rPr>
              <a:t>Research limitations</a:t>
            </a:r>
          </a:p>
        </p:txBody>
      </p:sp>
      <p:sp>
        <p:nvSpPr>
          <p:cNvPr id="13315" name="Content Placeholder 2"/>
          <p:cNvSpPr>
            <a:spLocks noGrp="1"/>
          </p:cNvSpPr>
          <p:nvPr>
            <p:ph idx="1"/>
          </p:nvPr>
        </p:nvSpPr>
        <p:spPr>
          <a:xfrm>
            <a:off x="439738" y="1155700"/>
            <a:ext cx="8264525" cy="3481388"/>
          </a:xfrm>
        </p:spPr>
        <p:txBody>
          <a:bodyPr/>
          <a:lstStyle/>
          <a:p>
            <a:pPr>
              <a:buFont typeface="Arial" charset="0"/>
              <a:buChar char="•"/>
              <a:defRPr/>
            </a:pPr>
            <a:r>
              <a:rPr lang="en-GB" sz="1500" dirty="0">
                <a:solidFill>
                  <a:srgbClr val="374151"/>
                </a:solidFill>
                <a:latin typeface="Arial"/>
                <a:cs typeface="Arial"/>
              </a:rPr>
              <a:t>Lack of up-front user research meant tasks created in the absence of knowledge about user needs and unclear metrics.</a:t>
            </a:r>
            <a:endParaRPr lang="en-GB" sz="1500" dirty="0">
              <a:solidFill>
                <a:srgbClr val="374151"/>
              </a:solidFill>
            </a:endParaRPr>
          </a:p>
          <a:p>
            <a:pPr>
              <a:buFont typeface="Arial" charset="0"/>
              <a:buChar char="•"/>
              <a:defRPr/>
            </a:pPr>
            <a:r>
              <a:rPr lang="en-GB" sz="1500" dirty="0">
                <a:solidFill>
                  <a:srgbClr val="374151"/>
                </a:solidFill>
                <a:latin typeface="Arial"/>
                <a:cs typeface="Arial"/>
              </a:rPr>
              <a:t>Research carried out only with experienced ecologists</a:t>
            </a:r>
          </a:p>
          <a:p>
            <a:pPr>
              <a:buFont typeface="Arial" charset="0"/>
              <a:buChar char="•"/>
              <a:defRPr/>
            </a:pPr>
            <a:r>
              <a:rPr lang="en-GB" sz="1500" dirty="0">
                <a:solidFill>
                  <a:srgbClr val="374151"/>
                </a:solidFill>
                <a:latin typeface="Arial"/>
                <a:cs typeface="Arial"/>
              </a:rPr>
              <a:t>Isolated 'returns flow' testing limited understanding of the complete user experience.</a:t>
            </a:r>
            <a:endParaRPr lang="en-GB" dirty="0"/>
          </a:p>
          <a:p>
            <a:pPr>
              <a:buFont typeface="Arial" charset="0"/>
              <a:buChar char="•"/>
              <a:defRPr/>
            </a:pPr>
            <a:r>
              <a:rPr lang="en-GB" sz="1500" dirty="0">
                <a:solidFill>
                  <a:srgbClr val="374151"/>
                </a:solidFill>
                <a:latin typeface="Arial"/>
                <a:cs typeface="Arial"/>
              </a:rPr>
              <a:t>Recruitment challenges hindered realistic scenario testing, affecting participant experience.</a:t>
            </a:r>
            <a:endParaRPr lang="en-GB" dirty="0"/>
          </a:p>
          <a:p>
            <a:pPr>
              <a:buFont typeface="Arial" charset="0"/>
              <a:buChar char="•"/>
              <a:defRPr/>
            </a:pPr>
            <a:r>
              <a:rPr lang="en-GB" sz="1500" dirty="0">
                <a:solidFill>
                  <a:srgbClr val="374151"/>
                </a:solidFill>
                <a:latin typeface="Arial"/>
                <a:cs typeface="Arial"/>
              </a:rPr>
              <a:t>Variation in page testing due to participant choices.</a:t>
            </a:r>
            <a:endParaRPr lang="en-GB" dirty="0"/>
          </a:p>
          <a:p>
            <a:pPr>
              <a:buFont typeface="Arial" charset="0"/>
              <a:buChar char="•"/>
              <a:defRPr/>
            </a:pPr>
            <a:r>
              <a:rPr lang="en-GB" sz="1500" dirty="0">
                <a:solidFill>
                  <a:srgbClr val="374151"/>
                </a:solidFill>
                <a:latin typeface="Arial"/>
                <a:cs typeface="Arial"/>
              </a:rPr>
              <a:t>Limited user knowledge necessitates further discovery-style research to validate identified themes.</a:t>
            </a:r>
            <a:endParaRPr lang="en-GB" dirty="0"/>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a:pPr>
                <a:lnSpc>
                  <a:spcPct val="100000"/>
                </a:lnSpc>
                <a:spcBef>
                  <a:spcPct val="0"/>
                </a:spcBef>
                <a:buFontTx/>
                <a:buNone/>
              </a:pPr>
              <a:t>8</a:t>
            </a:fld>
            <a:endParaRPr lang="en-GB" altLang="en-US" sz="1000"/>
          </a:p>
        </p:txBody>
      </p:sp>
    </p:spTree>
    <p:extLst>
      <p:ext uri="{BB962C8B-B14F-4D97-AF65-F5344CB8AC3E}">
        <p14:creationId xmlns:p14="http://schemas.microsoft.com/office/powerpoint/2010/main" val="42527767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18172" y="350838"/>
            <a:ext cx="8264525" cy="361950"/>
          </a:xfrm>
        </p:spPr>
        <p:txBody>
          <a:bodyPr/>
          <a:lstStyle/>
          <a:p>
            <a:r>
              <a:rPr lang="en-US" dirty="0">
                <a:latin typeface="Arial"/>
                <a:cs typeface="Arial"/>
              </a:rPr>
              <a:t>Great – but can I get a copy?</a:t>
            </a:r>
            <a:endParaRPr lang="en-US" dirty="0"/>
          </a:p>
        </p:txBody>
      </p:sp>
      <p:sp>
        <p:nvSpPr>
          <p:cNvPr id="13315" name="Content Placeholder 2"/>
          <p:cNvSpPr>
            <a:spLocks noGrp="1"/>
          </p:cNvSpPr>
          <p:nvPr>
            <p:ph idx="1"/>
          </p:nvPr>
        </p:nvSpPr>
        <p:spPr>
          <a:xfrm>
            <a:off x="563095" y="1216152"/>
            <a:ext cx="4448711" cy="3932031"/>
          </a:xfrm>
        </p:spPr>
        <p:txBody>
          <a:bodyPr/>
          <a:lstStyle/>
          <a:p>
            <a:pPr marL="0" indent="0">
              <a:buNone/>
              <a:defRPr/>
            </a:pPr>
            <a:r>
              <a:rPr lang="en-GB" sz="1400" dirty="0">
                <a:solidFill>
                  <a:srgbClr val="374151"/>
                </a:solidFill>
                <a:latin typeface="Arial"/>
                <a:cs typeface="Arial"/>
              </a:rPr>
              <a:t>Most participants expressed a desire to have a downloadable copy of the Report of Action form for their records, whether digitally or physically. They wanted this for quick reference in case of client or Natural England inquiries and as a proof of completion for auditing purposes.</a:t>
            </a:r>
            <a:endParaRPr lang="en-US" dirty="0"/>
          </a:p>
          <a:p>
            <a:pPr marL="0" indent="0">
              <a:buNone/>
              <a:defRPr/>
            </a:pPr>
            <a:endParaRPr lang="en-GB" sz="1400" dirty="0">
              <a:solidFill>
                <a:srgbClr val="374151"/>
              </a:solidFill>
            </a:endParaRPr>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dirty="0"/>
              <a:pPr>
                <a:lnSpc>
                  <a:spcPct val="100000"/>
                </a:lnSpc>
                <a:spcBef>
                  <a:spcPct val="0"/>
                </a:spcBef>
                <a:buFontTx/>
                <a:buNone/>
              </a:pPr>
              <a:t>80</a:t>
            </a:fld>
            <a:endParaRPr lang="en-GB" altLang="en-US" sz="1000" dirty="0"/>
          </a:p>
        </p:txBody>
      </p:sp>
      <p:sp>
        <p:nvSpPr>
          <p:cNvPr id="6" name="Speech Bubble: Rectangle with Corners Rounded 5">
            <a:extLst>
              <a:ext uri="{FF2B5EF4-FFF2-40B4-BE49-F238E27FC236}">
                <a16:creationId xmlns:a16="http://schemas.microsoft.com/office/drawing/2014/main" id="{E588230C-F01E-9AB5-0768-AB6B164C1050}"/>
              </a:ext>
            </a:extLst>
          </p:cNvPr>
          <p:cNvSpPr/>
          <p:nvPr/>
        </p:nvSpPr>
        <p:spPr>
          <a:xfrm>
            <a:off x="1986072" y="3376209"/>
            <a:ext cx="4293953" cy="1391142"/>
          </a:xfrm>
          <a:prstGeom prst="wedgeRoundRectCallout">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GB" sz="1000" i="1" dirty="0">
                <a:solidFill>
                  <a:schemeClr val="tx1"/>
                </a:solidFill>
                <a:latin typeface="Arial"/>
                <a:ea typeface="+mn-lt"/>
                <a:cs typeface="Arial"/>
              </a:rPr>
              <a:t>"I would want to be able to print a PDF off for my own archives or save it into a file because I have obviously indemnity insurance and other things so that if somebody then comes back to me and says this person didn't do his job properly and didn't report the licence or whatever, I've got the relevant evidence in there on file. So, I would like that as a PDF with all the information that I submitted so that I could then file that and say, 'right, that's that done.' [I can] file it away. [I] don't need to think about it anymore." </a:t>
            </a:r>
            <a:r>
              <a:rPr lang="en-GB" sz="1000" dirty="0">
                <a:solidFill>
                  <a:schemeClr val="tx1"/>
                </a:solidFill>
                <a:latin typeface="Arial"/>
                <a:ea typeface="+mn-lt"/>
                <a:cs typeface="Arial"/>
              </a:rPr>
              <a:t>P4</a:t>
            </a:r>
            <a:endParaRPr lang="en-US" dirty="0">
              <a:solidFill>
                <a:schemeClr val="tx1"/>
              </a:solidFill>
            </a:endParaRPr>
          </a:p>
        </p:txBody>
      </p:sp>
      <p:pic>
        <p:nvPicPr>
          <p:cNvPr id="5" name="Picture 4" descr="A screenshot of a computer&#10;&#10;Description automatically generated">
            <a:extLst>
              <a:ext uri="{FF2B5EF4-FFF2-40B4-BE49-F238E27FC236}">
                <a16:creationId xmlns:a16="http://schemas.microsoft.com/office/drawing/2014/main" id="{A8DE3470-07B7-4593-2AB4-5A364766BD2C}"/>
              </a:ext>
            </a:extLst>
          </p:cNvPr>
          <p:cNvPicPr>
            <a:picLocks noChangeAspect="1"/>
          </p:cNvPicPr>
          <p:nvPr/>
        </p:nvPicPr>
        <p:blipFill>
          <a:blip r:embed="rId3"/>
          <a:stretch>
            <a:fillRect/>
          </a:stretch>
        </p:blipFill>
        <p:spPr>
          <a:xfrm>
            <a:off x="6717515" y="1217488"/>
            <a:ext cx="1237751" cy="3190126"/>
          </a:xfrm>
          <a:prstGeom prst="rect">
            <a:avLst/>
          </a:prstGeom>
          <a:ln>
            <a:noFill/>
          </a:ln>
          <a:effectLst>
            <a:outerShdw blurRad="292100" dist="139700" dir="2700000" algn="tl" rotWithShape="0">
              <a:srgbClr val="333333">
                <a:alpha val="65000"/>
              </a:srgbClr>
            </a:outerShdw>
          </a:effectLst>
        </p:spPr>
      </p:pic>
      <p:sp>
        <p:nvSpPr>
          <p:cNvPr id="3" name="Oval 2">
            <a:extLst>
              <a:ext uri="{FF2B5EF4-FFF2-40B4-BE49-F238E27FC236}">
                <a16:creationId xmlns:a16="http://schemas.microsoft.com/office/drawing/2014/main" id="{AA91030E-46C2-F8E7-019D-C29E4BE2B1EF}"/>
              </a:ext>
            </a:extLst>
          </p:cNvPr>
          <p:cNvSpPr/>
          <p:nvPr/>
        </p:nvSpPr>
        <p:spPr>
          <a:xfrm>
            <a:off x="8393381" y="184690"/>
            <a:ext cx="534081" cy="52579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b="1" dirty="0">
                <a:cs typeface="Calibri"/>
              </a:rPr>
              <a:t>H</a:t>
            </a:r>
          </a:p>
        </p:txBody>
      </p:sp>
    </p:spTree>
    <p:extLst>
      <p:ext uri="{BB962C8B-B14F-4D97-AF65-F5344CB8AC3E}">
        <p14:creationId xmlns:p14="http://schemas.microsoft.com/office/powerpoint/2010/main" val="18504512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77B71AE0-8870-01A9-F5C6-18CA2F130D43}"/>
              </a:ext>
            </a:extLst>
          </p:cNvPr>
          <p:cNvPicPr>
            <a:picLocks noChangeAspect="1"/>
          </p:cNvPicPr>
          <p:nvPr/>
        </p:nvPicPr>
        <p:blipFill>
          <a:blip r:embed="rId3"/>
          <a:stretch>
            <a:fillRect/>
          </a:stretch>
        </p:blipFill>
        <p:spPr>
          <a:xfrm>
            <a:off x="5650144" y="1620656"/>
            <a:ext cx="2743200" cy="2505794"/>
          </a:xfrm>
          <a:prstGeom prst="rect">
            <a:avLst/>
          </a:prstGeom>
          <a:ln>
            <a:noFill/>
          </a:ln>
          <a:effectLst>
            <a:outerShdw blurRad="292100" dist="139700" dir="2700000" algn="tl" rotWithShape="0">
              <a:srgbClr val="333333">
                <a:alpha val="65000"/>
              </a:srgbClr>
            </a:outerShdw>
          </a:effectLst>
        </p:spPr>
      </p:pic>
      <p:sp>
        <p:nvSpPr>
          <p:cNvPr id="15362" name="Title 1"/>
          <p:cNvSpPr>
            <a:spLocks noGrp="1"/>
          </p:cNvSpPr>
          <p:nvPr>
            <p:ph type="title"/>
          </p:nvPr>
        </p:nvSpPr>
        <p:spPr>
          <a:xfrm>
            <a:off x="418172" y="350838"/>
            <a:ext cx="8264525" cy="361950"/>
          </a:xfrm>
        </p:spPr>
        <p:txBody>
          <a:bodyPr/>
          <a:lstStyle/>
          <a:p>
            <a:r>
              <a:rPr lang="en-US" dirty="0">
                <a:latin typeface="Arial"/>
                <a:cs typeface="Arial"/>
              </a:rPr>
              <a:t>Participants understood this but raised (sometimes) serious concerns</a:t>
            </a:r>
            <a:endParaRPr lang="en-US" dirty="0"/>
          </a:p>
        </p:txBody>
      </p:sp>
      <p:sp>
        <p:nvSpPr>
          <p:cNvPr id="13315" name="Content Placeholder 2"/>
          <p:cNvSpPr>
            <a:spLocks noGrp="1"/>
          </p:cNvSpPr>
          <p:nvPr>
            <p:ph idx="1"/>
          </p:nvPr>
        </p:nvSpPr>
        <p:spPr>
          <a:xfrm>
            <a:off x="563095" y="1216152"/>
            <a:ext cx="4448711" cy="3932031"/>
          </a:xfrm>
        </p:spPr>
        <p:txBody>
          <a:bodyPr/>
          <a:lstStyle/>
          <a:p>
            <a:pPr marL="0" indent="0">
              <a:buNone/>
              <a:defRPr/>
            </a:pPr>
            <a:endParaRPr lang="en-GB" sz="1400" dirty="0">
              <a:solidFill>
                <a:srgbClr val="374151"/>
              </a:solidFill>
              <a:latin typeface="Arial"/>
              <a:cs typeface="Arial"/>
            </a:endParaRPr>
          </a:p>
          <a:p>
            <a:pPr marL="0" indent="0">
              <a:buNone/>
              <a:defRPr/>
            </a:pPr>
            <a:r>
              <a:rPr lang="en-GB" sz="1400" dirty="0">
                <a:solidFill>
                  <a:srgbClr val="374151"/>
                </a:solidFill>
                <a:latin typeface="Arial"/>
                <a:cs typeface="Arial"/>
              </a:rPr>
              <a:t>Participants quickly reviewed this page and grasped its main purpose: for an authorised individual to confirm the accuracy of the provided information, with the option for either the ecologist or the license holder to make the declaration. However, it raised several questions and concerns</a:t>
            </a:r>
            <a:endParaRPr lang="en-US" dirty="0"/>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dirty="0"/>
              <a:pPr>
                <a:lnSpc>
                  <a:spcPct val="100000"/>
                </a:lnSpc>
                <a:spcBef>
                  <a:spcPct val="0"/>
                </a:spcBef>
                <a:buFontTx/>
                <a:buNone/>
              </a:pPr>
              <a:t>81</a:t>
            </a:fld>
            <a:endParaRPr lang="en-GB" altLang="en-US" sz="1000" dirty="0"/>
          </a:p>
        </p:txBody>
      </p:sp>
    </p:spTree>
    <p:extLst>
      <p:ext uri="{BB962C8B-B14F-4D97-AF65-F5344CB8AC3E}">
        <p14:creationId xmlns:p14="http://schemas.microsoft.com/office/powerpoint/2010/main" val="17501283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77B71AE0-8870-01A9-F5C6-18CA2F130D43}"/>
              </a:ext>
            </a:extLst>
          </p:cNvPr>
          <p:cNvPicPr>
            <a:picLocks noChangeAspect="1"/>
          </p:cNvPicPr>
          <p:nvPr/>
        </p:nvPicPr>
        <p:blipFill>
          <a:blip r:embed="rId3"/>
          <a:stretch>
            <a:fillRect/>
          </a:stretch>
        </p:blipFill>
        <p:spPr>
          <a:xfrm>
            <a:off x="5650144" y="1620656"/>
            <a:ext cx="2743200" cy="2505794"/>
          </a:xfrm>
          <a:prstGeom prst="rect">
            <a:avLst/>
          </a:prstGeom>
          <a:ln>
            <a:noFill/>
          </a:ln>
          <a:effectLst>
            <a:outerShdw blurRad="292100" dist="139700" dir="2700000" algn="tl" rotWithShape="0">
              <a:srgbClr val="333333">
                <a:alpha val="65000"/>
              </a:srgbClr>
            </a:outerShdw>
          </a:effectLst>
        </p:spPr>
      </p:pic>
      <p:sp>
        <p:nvSpPr>
          <p:cNvPr id="15362" name="Title 1"/>
          <p:cNvSpPr>
            <a:spLocks noGrp="1"/>
          </p:cNvSpPr>
          <p:nvPr>
            <p:ph type="title"/>
          </p:nvPr>
        </p:nvSpPr>
        <p:spPr>
          <a:xfrm>
            <a:off x="418172" y="350838"/>
            <a:ext cx="8264525" cy="361950"/>
          </a:xfrm>
        </p:spPr>
        <p:txBody>
          <a:bodyPr/>
          <a:lstStyle/>
          <a:p>
            <a:r>
              <a:rPr lang="en-US" dirty="0">
                <a:latin typeface="Arial"/>
                <a:cs typeface="Arial"/>
              </a:rPr>
              <a:t>Does 'the ecologist' legally need be the named ecologist on the </a:t>
            </a:r>
            <a:r>
              <a:rPr lang="en-US" dirty="0" err="1">
                <a:latin typeface="Arial"/>
                <a:cs typeface="Arial"/>
              </a:rPr>
              <a:t>licence</a:t>
            </a:r>
            <a:r>
              <a:rPr lang="en-US" dirty="0">
                <a:latin typeface="Arial"/>
                <a:cs typeface="Arial"/>
              </a:rPr>
              <a:t>?</a:t>
            </a:r>
            <a:endParaRPr lang="en-US" dirty="0"/>
          </a:p>
        </p:txBody>
      </p:sp>
      <p:sp>
        <p:nvSpPr>
          <p:cNvPr id="13315" name="Content Placeholder 2"/>
          <p:cNvSpPr>
            <a:spLocks noGrp="1"/>
          </p:cNvSpPr>
          <p:nvPr>
            <p:ph idx="1"/>
          </p:nvPr>
        </p:nvSpPr>
        <p:spPr>
          <a:xfrm>
            <a:off x="563095" y="1216152"/>
            <a:ext cx="4448711" cy="3932031"/>
          </a:xfrm>
        </p:spPr>
        <p:txBody>
          <a:bodyPr/>
          <a:lstStyle/>
          <a:p>
            <a:pPr marL="0" indent="0">
              <a:buNone/>
              <a:defRPr/>
            </a:pPr>
            <a:endParaRPr lang="en-GB" sz="1400" dirty="0">
              <a:solidFill>
                <a:srgbClr val="374151"/>
              </a:solidFill>
              <a:latin typeface="Arial"/>
              <a:cs typeface="Arial"/>
            </a:endParaRPr>
          </a:p>
          <a:p>
            <a:pPr marL="0" indent="0">
              <a:buNone/>
              <a:defRPr/>
            </a:pPr>
            <a:r>
              <a:rPr lang="en-GB" sz="1400" dirty="0">
                <a:solidFill>
                  <a:srgbClr val="374151"/>
                </a:solidFill>
                <a:latin typeface="Arial"/>
                <a:cs typeface="Arial"/>
              </a:rPr>
              <a:t>One participant was unsure if the ecologist making the declaration had to be the named ecologist on the license or if another ecologist, such as a junior.</a:t>
            </a:r>
            <a:endParaRPr lang="en-US" dirty="0">
              <a:solidFill>
                <a:srgbClr val="00AF41"/>
              </a:solidFill>
            </a:endParaRPr>
          </a:p>
          <a:p>
            <a:pPr marL="0" indent="0">
              <a:buNone/>
              <a:defRPr/>
            </a:pPr>
            <a:r>
              <a:rPr lang="en-GB" sz="1400" dirty="0">
                <a:solidFill>
                  <a:srgbClr val="374151"/>
                </a:solidFill>
                <a:latin typeface="Arial"/>
                <a:cs typeface="Arial"/>
              </a:rPr>
              <a:t>While it did not arise during this research, this also raises the question of whether a substitute ecologist is acceptable and how that could be handled within the design, for cases such as illness or staff turnover.</a:t>
            </a:r>
            <a:endParaRPr lang="en-US"/>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dirty="0"/>
              <a:pPr>
                <a:lnSpc>
                  <a:spcPct val="100000"/>
                </a:lnSpc>
                <a:spcBef>
                  <a:spcPct val="0"/>
                </a:spcBef>
                <a:buFontTx/>
                <a:buNone/>
              </a:pPr>
              <a:t>82</a:t>
            </a:fld>
            <a:endParaRPr lang="en-GB" altLang="en-US" sz="1000" dirty="0"/>
          </a:p>
        </p:txBody>
      </p:sp>
      <p:sp>
        <p:nvSpPr>
          <p:cNvPr id="4" name="Speech Bubble: Rectangle with Corners Rounded 3">
            <a:extLst>
              <a:ext uri="{FF2B5EF4-FFF2-40B4-BE49-F238E27FC236}">
                <a16:creationId xmlns:a16="http://schemas.microsoft.com/office/drawing/2014/main" id="{DAC8FAFD-70CF-6928-C194-37A54DECB211}"/>
              </a:ext>
            </a:extLst>
          </p:cNvPr>
          <p:cNvSpPr/>
          <p:nvPr/>
        </p:nvSpPr>
        <p:spPr>
          <a:xfrm>
            <a:off x="1839088" y="3301893"/>
            <a:ext cx="3539681" cy="1435527"/>
          </a:xfrm>
          <a:prstGeom prst="wedgeRoundRectCallout">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GB" sz="1000" i="1" dirty="0">
                <a:solidFill>
                  <a:schemeClr val="tx1"/>
                </a:solidFill>
                <a:latin typeface="Arial"/>
                <a:ea typeface="+mn-lt"/>
                <a:cs typeface="Arial"/>
              </a:rPr>
              <a:t>"But there's an issue there, isn't there? Because that's all data [[evidence] being collected]. So, one wonders about the legality of that, and I don't know. I wouldn't be qualified to answer that. But you can have somebody who's an employee and relatively low down the food chain filling out one of these... "I think you'd need either the ecologist the licence was issued to – the Principal Ecologist on the licence – or the licence holder." </a:t>
            </a:r>
            <a:r>
              <a:rPr lang="en-GB" sz="1000" dirty="0">
                <a:solidFill>
                  <a:schemeClr val="tx1"/>
                </a:solidFill>
                <a:latin typeface="Arial"/>
                <a:ea typeface="+mn-lt"/>
                <a:cs typeface="Arial"/>
              </a:rPr>
              <a:t>P4</a:t>
            </a:r>
            <a:endParaRPr lang="en-GB" dirty="0">
              <a:solidFill>
                <a:schemeClr val="tx1"/>
              </a:solidFill>
              <a:ea typeface="Calibri"/>
              <a:cs typeface="Arial"/>
            </a:endParaRPr>
          </a:p>
        </p:txBody>
      </p:sp>
      <p:sp>
        <p:nvSpPr>
          <p:cNvPr id="7" name="Oval 6">
            <a:extLst>
              <a:ext uri="{FF2B5EF4-FFF2-40B4-BE49-F238E27FC236}">
                <a16:creationId xmlns:a16="http://schemas.microsoft.com/office/drawing/2014/main" id="{66F0693A-00FA-ACEB-21DA-CDBA064D46E0}"/>
              </a:ext>
            </a:extLst>
          </p:cNvPr>
          <p:cNvSpPr/>
          <p:nvPr/>
        </p:nvSpPr>
        <p:spPr>
          <a:xfrm>
            <a:off x="8393381" y="184690"/>
            <a:ext cx="534081" cy="52579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b="1" dirty="0">
                <a:cs typeface="Calibri"/>
              </a:rPr>
              <a:t>L</a:t>
            </a:r>
          </a:p>
        </p:txBody>
      </p:sp>
    </p:spTree>
    <p:extLst>
      <p:ext uri="{BB962C8B-B14F-4D97-AF65-F5344CB8AC3E}">
        <p14:creationId xmlns:p14="http://schemas.microsoft.com/office/powerpoint/2010/main" val="28246899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18172" y="350838"/>
            <a:ext cx="8264525" cy="361950"/>
          </a:xfrm>
        </p:spPr>
        <p:txBody>
          <a:bodyPr/>
          <a:lstStyle/>
          <a:p>
            <a:r>
              <a:rPr lang="en-US" dirty="0">
                <a:latin typeface="Arial"/>
                <a:cs typeface="Arial"/>
              </a:rPr>
              <a:t>Some (not all) ecologists send the current L24 form to their client for 'sign off.'</a:t>
            </a:r>
            <a:endParaRPr lang="en-US" dirty="0"/>
          </a:p>
        </p:txBody>
      </p:sp>
      <p:sp>
        <p:nvSpPr>
          <p:cNvPr id="13315" name="Content Placeholder 2"/>
          <p:cNvSpPr>
            <a:spLocks noGrp="1"/>
          </p:cNvSpPr>
          <p:nvPr>
            <p:ph idx="1"/>
          </p:nvPr>
        </p:nvSpPr>
        <p:spPr>
          <a:xfrm>
            <a:off x="563095" y="1216152"/>
            <a:ext cx="4448711" cy="3932031"/>
          </a:xfrm>
        </p:spPr>
        <p:txBody>
          <a:bodyPr/>
          <a:lstStyle/>
          <a:p>
            <a:pPr marL="0" indent="0">
              <a:buNone/>
              <a:defRPr/>
            </a:pPr>
            <a:br>
              <a:rPr lang="en-US" dirty="0"/>
            </a:br>
            <a:r>
              <a:rPr lang="en-GB" sz="1400" dirty="0">
                <a:solidFill>
                  <a:srgbClr val="374151"/>
                </a:solidFill>
                <a:latin typeface="Arial"/>
                <a:cs typeface="Arial"/>
              </a:rPr>
              <a:t>Some ecologists currently have a process where they complete the form and send it to the client for their signature as the license holder before submitting it to NE. Others, like P4, communicate with their clients closely and get their input. Ecologists do this for transparency, ensuring license holders understand their responsibilities, and would feel otherwise uncomfortable.</a:t>
            </a:r>
            <a:endParaRPr lang="en-US"/>
          </a:p>
          <a:p>
            <a:pPr marL="0" indent="0">
              <a:buNone/>
              <a:defRPr/>
            </a:pPr>
            <a:r>
              <a:rPr lang="en-GB" sz="1400" dirty="0">
                <a:solidFill>
                  <a:srgbClr val="374151"/>
                </a:solidFill>
                <a:latin typeface="Arial"/>
                <a:cs typeface="Arial"/>
              </a:rPr>
              <a:t>However, P2 when faced with this page, highlighted a challenge with license holders being directors of large companies, potentially unavailable for immediate submission. In summary, this page's functionality wasn't as expected and posed an insurmountable barrier for P2.</a:t>
            </a:r>
          </a:p>
          <a:p>
            <a:pPr marL="0" indent="0">
              <a:buNone/>
              <a:defRPr/>
            </a:pPr>
            <a:endParaRPr lang="en-GB" dirty="0">
              <a:solidFill>
                <a:srgbClr val="00AF41"/>
              </a:solidFill>
            </a:endParaRPr>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dirty="0"/>
              <a:pPr>
                <a:lnSpc>
                  <a:spcPct val="100000"/>
                </a:lnSpc>
                <a:spcBef>
                  <a:spcPct val="0"/>
                </a:spcBef>
                <a:buFontTx/>
                <a:buNone/>
              </a:pPr>
              <a:t>83</a:t>
            </a:fld>
            <a:endParaRPr lang="en-GB" altLang="en-US" sz="1000" dirty="0"/>
          </a:p>
        </p:txBody>
      </p:sp>
      <p:pic>
        <p:nvPicPr>
          <p:cNvPr id="4" name="Picture 3" descr="A screenshot of a computer&#10;&#10;Description automatically generated">
            <a:extLst>
              <a:ext uri="{FF2B5EF4-FFF2-40B4-BE49-F238E27FC236}">
                <a16:creationId xmlns:a16="http://schemas.microsoft.com/office/drawing/2014/main" id="{66709137-F2D7-0D7B-4DD0-484AB2C7FF18}"/>
              </a:ext>
            </a:extLst>
          </p:cNvPr>
          <p:cNvPicPr>
            <a:picLocks noChangeAspect="1"/>
          </p:cNvPicPr>
          <p:nvPr/>
        </p:nvPicPr>
        <p:blipFill>
          <a:blip r:embed="rId3"/>
          <a:stretch>
            <a:fillRect/>
          </a:stretch>
        </p:blipFill>
        <p:spPr>
          <a:xfrm>
            <a:off x="5650144" y="1620656"/>
            <a:ext cx="2743200" cy="2505794"/>
          </a:xfrm>
          <a:prstGeom prst="rect">
            <a:avLst/>
          </a:prstGeom>
          <a:ln>
            <a:noFill/>
          </a:ln>
          <a:effectLst>
            <a:outerShdw blurRad="292100" dist="139700" dir="2700000" algn="tl" rotWithShape="0">
              <a:srgbClr val="333333">
                <a:alpha val="65000"/>
              </a:srgbClr>
            </a:outerShdw>
          </a:effectLst>
        </p:spPr>
      </p:pic>
      <p:sp>
        <p:nvSpPr>
          <p:cNvPr id="6" name="Speech Bubble: Rectangle with Corners Rounded 5">
            <a:extLst>
              <a:ext uri="{FF2B5EF4-FFF2-40B4-BE49-F238E27FC236}">
                <a16:creationId xmlns:a16="http://schemas.microsoft.com/office/drawing/2014/main" id="{96CC5296-D11F-B18E-C346-D212CE7BE260}"/>
              </a:ext>
            </a:extLst>
          </p:cNvPr>
          <p:cNvSpPr/>
          <p:nvPr/>
        </p:nvSpPr>
        <p:spPr>
          <a:xfrm>
            <a:off x="7547631" y="2078173"/>
            <a:ext cx="1366691" cy="1183680"/>
          </a:xfrm>
          <a:prstGeom prst="wedgeRoundRectCallout">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GB" sz="1000" i="1" dirty="0">
                <a:solidFill>
                  <a:schemeClr val="tx1"/>
                </a:solidFill>
                <a:latin typeface="Arial"/>
                <a:ea typeface="+mn-lt"/>
                <a:cs typeface="Arial"/>
              </a:rPr>
              <a:t>"At that point, I would not submit [without the licence holder having viewed and sanctioned the form]." </a:t>
            </a:r>
            <a:r>
              <a:rPr lang="en-GB" sz="1000" dirty="0">
                <a:solidFill>
                  <a:schemeClr val="tx1"/>
                </a:solidFill>
                <a:latin typeface="Arial"/>
                <a:ea typeface="+mn-lt"/>
                <a:cs typeface="Arial"/>
              </a:rPr>
              <a:t>P2</a:t>
            </a:r>
            <a:endParaRPr lang="en-GB" dirty="0">
              <a:solidFill>
                <a:schemeClr val="tx1"/>
              </a:solidFill>
              <a:ea typeface="Calibri"/>
              <a:cs typeface="Arial"/>
            </a:endParaRPr>
          </a:p>
        </p:txBody>
      </p:sp>
      <p:sp>
        <p:nvSpPr>
          <p:cNvPr id="2" name="Oval 1">
            <a:extLst>
              <a:ext uri="{FF2B5EF4-FFF2-40B4-BE49-F238E27FC236}">
                <a16:creationId xmlns:a16="http://schemas.microsoft.com/office/drawing/2014/main" id="{3FC0B3F2-4033-52E3-5227-1ACB4993E8B8}"/>
              </a:ext>
            </a:extLst>
          </p:cNvPr>
          <p:cNvSpPr/>
          <p:nvPr/>
        </p:nvSpPr>
        <p:spPr>
          <a:xfrm>
            <a:off x="8393381" y="184690"/>
            <a:ext cx="534081" cy="52579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GB" sz="1400" b="1" dirty="0">
                <a:cs typeface="Calibri"/>
              </a:rPr>
              <a:t>H</a:t>
            </a:r>
          </a:p>
        </p:txBody>
      </p:sp>
    </p:spTree>
    <p:extLst>
      <p:ext uri="{BB962C8B-B14F-4D97-AF65-F5344CB8AC3E}">
        <p14:creationId xmlns:p14="http://schemas.microsoft.com/office/powerpoint/2010/main" val="35147099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77B71AE0-8870-01A9-F5C6-18CA2F130D43}"/>
              </a:ext>
            </a:extLst>
          </p:cNvPr>
          <p:cNvPicPr>
            <a:picLocks noChangeAspect="1"/>
          </p:cNvPicPr>
          <p:nvPr/>
        </p:nvPicPr>
        <p:blipFill>
          <a:blip r:embed="rId3"/>
          <a:stretch>
            <a:fillRect/>
          </a:stretch>
        </p:blipFill>
        <p:spPr>
          <a:xfrm>
            <a:off x="5650144" y="1620656"/>
            <a:ext cx="2743200" cy="2505794"/>
          </a:xfrm>
          <a:prstGeom prst="rect">
            <a:avLst/>
          </a:prstGeom>
          <a:ln>
            <a:noFill/>
          </a:ln>
          <a:effectLst>
            <a:outerShdw blurRad="292100" dist="139700" dir="2700000" algn="tl" rotWithShape="0">
              <a:srgbClr val="333333">
                <a:alpha val="65000"/>
              </a:srgbClr>
            </a:outerShdw>
          </a:effectLst>
        </p:spPr>
      </p:pic>
      <p:sp>
        <p:nvSpPr>
          <p:cNvPr id="15362" name="Title 1"/>
          <p:cNvSpPr>
            <a:spLocks noGrp="1"/>
          </p:cNvSpPr>
          <p:nvPr>
            <p:ph type="title"/>
          </p:nvPr>
        </p:nvSpPr>
        <p:spPr>
          <a:xfrm>
            <a:off x="418172" y="350838"/>
            <a:ext cx="8264525" cy="361950"/>
          </a:xfrm>
        </p:spPr>
        <p:txBody>
          <a:bodyPr/>
          <a:lstStyle/>
          <a:p>
            <a:r>
              <a:rPr lang="en-US" dirty="0">
                <a:latin typeface="Arial"/>
                <a:cs typeface="Arial"/>
              </a:rPr>
              <a:t>Other ways ecologists provide transparency for their clients (</a:t>
            </a:r>
            <a:r>
              <a:rPr lang="en-GB" dirty="0">
                <a:latin typeface="Arial"/>
                <a:cs typeface="Arial"/>
              </a:rPr>
              <a:t>licence</a:t>
            </a:r>
            <a:r>
              <a:rPr lang="en-US" dirty="0">
                <a:latin typeface="Arial"/>
                <a:cs typeface="Arial"/>
              </a:rPr>
              <a:t> holders)</a:t>
            </a:r>
            <a:endParaRPr lang="en-US" dirty="0"/>
          </a:p>
        </p:txBody>
      </p:sp>
      <p:sp>
        <p:nvSpPr>
          <p:cNvPr id="13315" name="Content Placeholder 2"/>
          <p:cNvSpPr>
            <a:spLocks noGrp="1"/>
          </p:cNvSpPr>
          <p:nvPr>
            <p:ph idx="1"/>
          </p:nvPr>
        </p:nvSpPr>
        <p:spPr>
          <a:xfrm>
            <a:off x="563095" y="1216152"/>
            <a:ext cx="4448711" cy="3932031"/>
          </a:xfrm>
        </p:spPr>
        <p:txBody>
          <a:bodyPr/>
          <a:lstStyle/>
          <a:p>
            <a:pPr marL="0" indent="0">
              <a:buNone/>
              <a:defRPr/>
            </a:pPr>
            <a:br>
              <a:rPr lang="en-US" dirty="0"/>
            </a:br>
            <a:r>
              <a:rPr lang="en-GB" sz="1400" dirty="0">
                <a:solidFill>
                  <a:srgbClr val="374151"/>
                </a:solidFill>
                <a:latin typeface="Arial"/>
                <a:cs typeface="Arial"/>
              </a:rPr>
              <a:t>Participants assumed developers would be the license holders during testing. Ecologists spoke of different ways they provide transparency for their clients as licence holders as part of submitting legally binding forms on their behalf.</a:t>
            </a:r>
            <a:endParaRPr lang="en-US" dirty="0">
              <a:solidFill>
                <a:srgbClr val="00AF41"/>
              </a:solidFill>
            </a:endParaRPr>
          </a:p>
          <a:p>
            <a:pPr marL="0" indent="0">
              <a:buNone/>
              <a:defRPr/>
            </a:pPr>
            <a:endParaRPr lang="en-GB" sz="1400">
              <a:solidFill>
                <a:srgbClr val="374151"/>
              </a:solidFill>
              <a:latin typeface="Arial"/>
              <a:cs typeface="Arial"/>
            </a:endParaRPr>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dirty="0"/>
              <a:pPr>
                <a:lnSpc>
                  <a:spcPct val="100000"/>
                </a:lnSpc>
                <a:spcBef>
                  <a:spcPct val="0"/>
                </a:spcBef>
                <a:buFontTx/>
                <a:buNone/>
              </a:pPr>
              <a:t>84</a:t>
            </a:fld>
            <a:endParaRPr lang="en-GB" altLang="en-US" sz="1000" dirty="0"/>
          </a:p>
        </p:txBody>
      </p:sp>
      <p:sp>
        <p:nvSpPr>
          <p:cNvPr id="4" name="Oval 3">
            <a:extLst>
              <a:ext uri="{FF2B5EF4-FFF2-40B4-BE49-F238E27FC236}">
                <a16:creationId xmlns:a16="http://schemas.microsoft.com/office/drawing/2014/main" id="{0DE769C7-4C81-FECC-7270-C0F206C1BFBF}"/>
              </a:ext>
            </a:extLst>
          </p:cNvPr>
          <p:cNvSpPr/>
          <p:nvPr/>
        </p:nvSpPr>
        <p:spPr>
          <a:xfrm>
            <a:off x="596859" y="2880074"/>
            <a:ext cx="1489611" cy="1477984"/>
          </a:xfrm>
          <a:prstGeom prst="ellipse">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8993BCD6-7EAC-BDD8-1488-746645DE121F}"/>
              </a:ext>
            </a:extLst>
          </p:cNvPr>
          <p:cNvSpPr/>
          <p:nvPr/>
        </p:nvSpPr>
        <p:spPr bwMode="auto">
          <a:xfrm>
            <a:off x="777936" y="3039746"/>
            <a:ext cx="1069025" cy="463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a:defRPr/>
            </a:pPr>
            <a:endParaRPr lang="en-GB" sz="1000" b="1" dirty="0">
              <a:solidFill>
                <a:srgbClr val="00A33B"/>
              </a:solidFill>
              <a:latin typeface="Arial"/>
              <a:cs typeface="Arial"/>
            </a:endParaRPr>
          </a:p>
          <a:p>
            <a:pPr algn="ctr">
              <a:defRPr/>
            </a:pPr>
            <a:endParaRPr lang="en-GB" sz="1000" b="1" dirty="0">
              <a:solidFill>
                <a:srgbClr val="00A33B"/>
              </a:solidFill>
              <a:latin typeface="Arial"/>
              <a:cs typeface="Arial"/>
            </a:endParaRPr>
          </a:p>
          <a:p>
            <a:pPr algn="ctr">
              <a:defRPr/>
            </a:pPr>
            <a:r>
              <a:rPr lang="en-GB" sz="1000" b="1" dirty="0">
                <a:solidFill>
                  <a:srgbClr val="00A33B"/>
                </a:solidFill>
                <a:latin typeface="Arial"/>
                <a:cs typeface="Arial"/>
              </a:rPr>
              <a:t>1</a:t>
            </a:r>
          </a:p>
          <a:p>
            <a:pPr algn="ctr">
              <a:defRPr/>
            </a:pPr>
            <a:endParaRPr lang="en-GB" sz="1000" b="1" dirty="0">
              <a:solidFill>
                <a:srgbClr val="00A33B"/>
              </a:solidFill>
              <a:latin typeface="Arial"/>
              <a:cs typeface="Arial"/>
            </a:endParaRPr>
          </a:p>
          <a:p>
            <a:pPr algn="ctr">
              <a:defRPr/>
            </a:pPr>
            <a:r>
              <a:rPr lang="en-GB" sz="1000" b="1" dirty="0">
                <a:solidFill>
                  <a:srgbClr val="00A33B"/>
                </a:solidFill>
                <a:latin typeface="Arial"/>
                <a:cs typeface="Arial"/>
              </a:rPr>
              <a:t>Have them to sign off before submitting</a:t>
            </a:r>
          </a:p>
        </p:txBody>
      </p:sp>
      <p:sp>
        <p:nvSpPr>
          <p:cNvPr id="17" name="Oval 16">
            <a:extLst>
              <a:ext uri="{FF2B5EF4-FFF2-40B4-BE49-F238E27FC236}">
                <a16:creationId xmlns:a16="http://schemas.microsoft.com/office/drawing/2014/main" id="{A57D6F54-8946-6A59-9E9B-707F0F6528BE}"/>
              </a:ext>
            </a:extLst>
          </p:cNvPr>
          <p:cNvSpPr/>
          <p:nvPr/>
        </p:nvSpPr>
        <p:spPr>
          <a:xfrm>
            <a:off x="2200028" y="2868941"/>
            <a:ext cx="1489611" cy="1477984"/>
          </a:xfrm>
          <a:prstGeom prst="ellipse">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2154E4BB-90F8-0C6F-605E-1B689D314D6B}"/>
              </a:ext>
            </a:extLst>
          </p:cNvPr>
          <p:cNvSpPr/>
          <p:nvPr/>
        </p:nvSpPr>
        <p:spPr bwMode="auto">
          <a:xfrm>
            <a:off x="2355127" y="3110255"/>
            <a:ext cx="1176646" cy="467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a:defRPr/>
            </a:pPr>
            <a:endParaRPr lang="en-GB" sz="1000" b="1" dirty="0">
              <a:solidFill>
                <a:srgbClr val="00A33B"/>
              </a:solidFill>
              <a:latin typeface="Arial"/>
              <a:cs typeface="Arial"/>
            </a:endParaRPr>
          </a:p>
          <a:p>
            <a:pPr algn="ctr">
              <a:defRPr/>
            </a:pPr>
            <a:r>
              <a:rPr lang="en-GB" sz="1000" b="1" dirty="0">
                <a:solidFill>
                  <a:srgbClr val="00A33B"/>
                </a:solidFill>
                <a:latin typeface="Arial"/>
                <a:cs typeface="Arial"/>
              </a:rPr>
              <a:t>2</a:t>
            </a:r>
            <a:endParaRPr lang="en-US" sz="1000" dirty="0">
              <a:solidFill>
                <a:srgbClr val="FFFFFF"/>
              </a:solidFill>
              <a:latin typeface="Calibri"/>
              <a:cs typeface="Calibri"/>
            </a:endParaRPr>
          </a:p>
          <a:p>
            <a:pPr algn="ctr">
              <a:defRPr/>
            </a:pPr>
            <a:endParaRPr lang="en-US" sz="1000" dirty="0">
              <a:solidFill>
                <a:srgbClr val="FFFFFF"/>
              </a:solidFill>
              <a:latin typeface="Calibri"/>
              <a:cs typeface="Calibri"/>
            </a:endParaRPr>
          </a:p>
          <a:p>
            <a:pPr algn="ctr">
              <a:defRPr/>
            </a:pPr>
            <a:r>
              <a:rPr lang="en-GB" sz="1000" b="1" dirty="0">
                <a:solidFill>
                  <a:srgbClr val="00A33B"/>
                </a:solidFill>
                <a:latin typeface="Arial"/>
                <a:cs typeface="Arial"/>
              </a:rPr>
              <a:t>Call and have them verbally confirm before submitting</a:t>
            </a:r>
            <a:endParaRPr lang="en-US" sz="1000">
              <a:cs typeface="Calibri"/>
            </a:endParaRPr>
          </a:p>
        </p:txBody>
      </p:sp>
      <p:sp>
        <p:nvSpPr>
          <p:cNvPr id="20" name="Oval 19">
            <a:extLst>
              <a:ext uri="{FF2B5EF4-FFF2-40B4-BE49-F238E27FC236}">
                <a16:creationId xmlns:a16="http://schemas.microsoft.com/office/drawing/2014/main" id="{590ACF2F-3654-0169-361F-DD3B305B745E}"/>
              </a:ext>
            </a:extLst>
          </p:cNvPr>
          <p:cNvSpPr/>
          <p:nvPr/>
        </p:nvSpPr>
        <p:spPr>
          <a:xfrm>
            <a:off x="3825462" y="2839252"/>
            <a:ext cx="1489611" cy="1477984"/>
          </a:xfrm>
          <a:prstGeom prst="ellipse">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9F13148F-97A6-3110-7225-F51EDA0CEA66}"/>
              </a:ext>
            </a:extLst>
          </p:cNvPr>
          <p:cNvSpPr/>
          <p:nvPr/>
        </p:nvSpPr>
        <p:spPr bwMode="auto">
          <a:xfrm>
            <a:off x="4073337" y="3143654"/>
            <a:ext cx="953984" cy="463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a:defRPr/>
            </a:pPr>
            <a:r>
              <a:rPr lang="en-GB" sz="1000" b="1" dirty="0">
                <a:solidFill>
                  <a:srgbClr val="00A33B"/>
                </a:solidFill>
                <a:latin typeface="Arial"/>
                <a:cs typeface="Arial"/>
              </a:rPr>
              <a:t>3</a:t>
            </a:r>
          </a:p>
          <a:p>
            <a:pPr algn="ctr">
              <a:defRPr/>
            </a:pPr>
            <a:endParaRPr lang="en-GB" sz="1000" b="1" dirty="0">
              <a:solidFill>
                <a:srgbClr val="00A33B"/>
              </a:solidFill>
              <a:latin typeface="Arial"/>
              <a:cs typeface="Arial"/>
            </a:endParaRPr>
          </a:p>
          <a:p>
            <a:pPr algn="ctr">
              <a:defRPr/>
            </a:pPr>
            <a:r>
              <a:rPr lang="en-GB" sz="1000" b="1" dirty="0">
                <a:solidFill>
                  <a:srgbClr val="00A33B"/>
                </a:solidFill>
                <a:latin typeface="Arial"/>
                <a:cs typeface="Arial"/>
              </a:rPr>
              <a:t>Submit and send to them to ratify</a:t>
            </a:r>
            <a:endParaRPr lang="en-US" sz="1000">
              <a:cs typeface="Calibri"/>
            </a:endParaRPr>
          </a:p>
        </p:txBody>
      </p:sp>
    </p:spTree>
    <p:extLst>
      <p:ext uri="{BB962C8B-B14F-4D97-AF65-F5344CB8AC3E}">
        <p14:creationId xmlns:p14="http://schemas.microsoft.com/office/powerpoint/2010/main" val="240449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77B71AE0-8870-01A9-F5C6-18CA2F130D43}"/>
              </a:ext>
            </a:extLst>
          </p:cNvPr>
          <p:cNvPicPr>
            <a:picLocks noChangeAspect="1"/>
          </p:cNvPicPr>
          <p:nvPr/>
        </p:nvPicPr>
        <p:blipFill>
          <a:blip r:embed="rId3"/>
          <a:stretch>
            <a:fillRect/>
          </a:stretch>
        </p:blipFill>
        <p:spPr>
          <a:xfrm>
            <a:off x="5650144" y="1620656"/>
            <a:ext cx="2743200" cy="2505794"/>
          </a:xfrm>
          <a:prstGeom prst="rect">
            <a:avLst/>
          </a:prstGeom>
          <a:ln>
            <a:noFill/>
          </a:ln>
          <a:effectLst>
            <a:outerShdw blurRad="292100" dist="139700" dir="2700000" algn="tl" rotWithShape="0">
              <a:srgbClr val="333333">
                <a:alpha val="65000"/>
              </a:srgbClr>
            </a:outerShdw>
          </a:effectLst>
        </p:spPr>
      </p:pic>
      <p:sp>
        <p:nvSpPr>
          <p:cNvPr id="15362" name="Title 1"/>
          <p:cNvSpPr>
            <a:spLocks noGrp="1"/>
          </p:cNvSpPr>
          <p:nvPr>
            <p:ph type="title"/>
          </p:nvPr>
        </p:nvSpPr>
        <p:spPr>
          <a:xfrm>
            <a:off x="418172" y="350838"/>
            <a:ext cx="8264525" cy="361950"/>
          </a:xfrm>
        </p:spPr>
        <p:txBody>
          <a:bodyPr/>
          <a:lstStyle/>
          <a:p>
            <a:r>
              <a:rPr lang="en-US" dirty="0">
                <a:latin typeface="Arial"/>
                <a:cs typeface="Arial"/>
              </a:rPr>
              <a:t>Inspiration for providing transparency from ecologists</a:t>
            </a:r>
            <a:endParaRPr lang="en-US" dirty="0"/>
          </a:p>
        </p:txBody>
      </p:sp>
      <p:sp>
        <p:nvSpPr>
          <p:cNvPr id="13315" name="Content Placeholder 2"/>
          <p:cNvSpPr>
            <a:spLocks noGrp="1"/>
          </p:cNvSpPr>
          <p:nvPr>
            <p:ph idx="1"/>
          </p:nvPr>
        </p:nvSpPr>
        <p:spPr>
          <a:xfrm>
            <a:off x="563095" y="1216152"/>
            <a:ext cx="4448711" cy="3932031"/>
          </a:xfrm>
        </p:spPr>
        <p:txBody>
          <a:bodyPr/>
          <a:lstStyle/>
          <a:p>
            <a:pPr marL="0" indent="0">
              <a:buNone/>
              <a:defRPr/>
            </a:pPr>
            <a:br>
              <a:rPr lang="en-US" dirty="0"/>
            </a:br>
            <a:r>
              <a:rPr lang="en-GB" sz="1400" dirty="0">
                <a:solidFill>
                  <a:srgbClr val="374151"/>
                </a:solidFill>
                <a:latin typeface="Arial"/>
                <a:cs typeface="Arial"/>
              </a:rPr>
              <a:t>When faced with a new, more restrictive, process that would break their existing workaround solutions, participants suggested different solutions. </a:t>
            </a:r>
            <a:endParaRPr lang="en-US" dirty="0">
              <a:solidFill>
                <a:srgbClr val="00AF41"/>
              </a:solidFill>
            </a:endParaRPr>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dirty="0"/>
              <a:pPr>
                <a:lnSpc>
                  <a:spcPct val="100000"/>
                </a:lnSpc>
                <a:spcBef>
                  <a:spcPct val="0"/>
                </a:spcBef>
                <a:buFontTx/>
                <a:buNone/>
              </a:pPr>
              <a:t>85</a:t>
            </a:fld>
            <a:endParaRPr lang="en-GB" altLang="en-US" sz="1000" dirty="0"/>
          </a:p>
        </p:txBody>
      </p:sp>
      <p:sp>
        <p:nvSpPr>
          <p:cNvPr id="4" name="Oval 3">
            <a:extLst>
              <a:ext uri="{FF2B5EF4-FFF2-40B4-BE49-F238E27FC236}">
                <a16:creationId xmlns:a16="http://schemas.microsoft.com/office/drawing/2014/main" id="{0DE769C7-4C81-FECC-7270-C0F206C1BFBF}"/>
              </a:ext>
            </a:extLst>
          </p:cNvPr>
          <p:cNvSpPr/>
          <p:nvPr/>
        </p:nvSpPr>
        <p:spPr>
          <a:xfrm>
            <a:off x="596859" y="2880074"/>
            <a:ext cx="1489611" cy="1477984"/>
          </a:xfrm>
          <a:prstGeom prst="ellipse">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8993BCD6-7EAC-BDD8-1488-746645DE121F}"/>
              </a:ext>
            </a:extLst>
          </p:cNvPr>
          <p:cNvSpPr/>
          <p:nvPr/>
        </p:nvSpPr>
        <p:spPr bwMode="auto">
          <a:xfrm>
            <a:off x="777936" y="3039746"/>
            <a:ext cx="1069025" cy="463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a:defRPr/>
            </a:pPr>
            <a:endParaRPr lang="en-GB" sz="1000" b="1" dirty="0">
              <a:solidFill>
                <a:srgbClr val="000000"/>
              </a:solidFill>
              <a:latin typeface="Arial"/>
              <a:cs typeface="Arial"/>
            </a:endParaRPr>
          </a:p>
          <a:p>
            <a:pPr algn="ctr">
              <a:defRPr/>
            </a:pPr>
            <a:endParaRPr lang="en-GB" sz="1000" b="1" dirty="0">
              <a:solidFill>
                <a:srgbClr val="000000"/>
              </a:solidFill>
              <a:latin typeface="Arial"/>
              <a:cs typeface="Arial"/>
            </a:endParaRPr>
          </a:p>
          <a:p>
            <a:pPr algn="ctr">
              <a:defRPr/>
            </a:pPr>
            <a:r>
              <a:rPr lang="en-GB" sz="1000" b="1" dirty="0">
                <a:solidFill>
                  <a:srgbClr val="000000"/>
                </a:solidFill>
                <a:latin typeface="Arial"/>
                <a:cs typeface="Arial"/>
              </a:rPr>
              <a:t>1</a:t>
            </a:r>
            <a:endParaRPr lang="en-GB" dirty="0">
              <a:solidFill>
                <a:srgbClr val="000000"/>
              </a:solidFill>
              <a:cs typeface="Calibri"/>
            </a:endParaRPr>
          </a:p>
          <a:p>
            <a:pPr algn="ctr">
              <a:defRPr/>
            </a:pPr>
            <a:endParaRPr lang="en-GB" sz="1000" b="1" dirty="0">
              <a:solidFill>
                <a:srgbClr val="000000"/>
              </a:solidFill>
              <a:latin typeface="Arial"/>
              <a:cs typeface="Arial"/>
            </a:endParaRPr>
          </a:p>
          <a:p>
            <a:pPr algn="ctr">
              <a:defRPr/>
            </a:pPr>
            <a:r>
              <a:rPr lang="en-GB" sz="1000" b="1" dirty="0">
                <a:solidFill>
                  <a:srgbClr val="000000"/>
                </a:solidFill>
                <a:latin typeface="Arial"/>
                <a:cs typeface="Arial"/>
              </a:rPr>
              <a:t>Open access to licence holders to complete</a:t>
            </a:r>
            <a:endParaRPr lang="en-GB" dirty="0">
              <a:solidFill>
                <a:srgbClr val="000000"/>
              </a:solidFill>
            </a:endParaRPr>
          </a:p>
        </p:txBody>
      </p:sp>
      <p:sp>
        <p:nvSpPr>
          <p:cNvPr id="17" name="Oval 16">
            <a:extLst>
              <a:ext uri="{FF2B5EF4-FFF2-40B4-BE49-F238E27FC236}">
                <a16:creationId xmlns:a16="http://schemas.microsoft.com/office/drawing/2014/main" id="{A57D6F54-8946-6A59-9E9B-707F0F6528BE}"/>
              </a:ext>
            </a:extLst>
          </p:cNvPr>
          <p:cNvSpPr/>
          <p:nvPr/>
        </p:nvSpPr>
        <p:spPr>
          <a:xfrm>
            <a:off x="2200028" y="2868941"/>
            <a:ext cx="1489611" cy="1477984"/>
          </a:xfrm>
          <a:prstGeom prst="ellipse">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2154E4BB-90F8-0C6F-605E-1B689D314D6B}"/>
              </a:ext>
            </a:extLst>
          </p:cNvPr>
          <p:cNvSpPr/>
          <p:nvPr/>
        </p:nvSpPr>
        <p:spPr bwMode="auto">
          <a:xfrm>
            <a:off x="2355127" y="3110255"/>
            <a:ext cx="1176646" cy="467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a:defRPr/>
            </a:pPr>
            <a:endParaRPr lang="en-GB" sz="1000" b="1" dirty="0">
              <a:solidFill>
                <a:srgbClr val="000000"/>
              </a:solidFill>
              <a:latin typeface="Arial"/>
              <a:cs typeface="Arial"/>
            </a:endParaRPr>
          </a:p>
          <a:p>
            <a:pPr algn="ctr">
              <a:defRPr/>
            </a:pPr>
            <a:endParaRPr lang="en-GB" sz="1000" b="1" dirty="0">
              <a:solidFill>
                <a:srgbClr val="000000"/>
              </a:solidFill>
              <a:latin typeface="Arial"/>
              <a:cs typeface="Arial"/>
            </a:endParaRPr>
          </a:p>
          <a:p>
            <a:pPr algn="ctr">
              <a:defRPr/>
            </a:pPr>
            <a:endParaRPr lang="en-GB" sz="1000" b="1" dirty="0">
              <a:solidFill>
                <a:srgbClr val="000000"/>
              </a:solidFill>
              <a:latin typeface="Arial"/>
              <a:cs typeface="Arial"/>
            </a:endParaRPr>
          </a:p>
          <a:p>
            <a:pPr algn="ctr">
              <a:defRPr/>
            </a:pPr>
            <a:r>
              <a:rPr lang="en-GB" sz="1000" b="1" dirty="0">
                <a:solidFill>
                  <a:srgbClr val="000000"/>
                </a:solidFill>
                <a:latin typeface="Arial"/>
                <a:cs typeface="Arial"/>
              </a:rPr>
              <a:t>2</a:t>
            </a:r>
            <a:endParaRPr lang="en-US" sz="1000" dirty="0">
              <a:solidFill>
                <a:srgbClr val="000000"/>
              </a:solidFill>
              <a:latin typeface="Calibri"/>
              <a:cs typeface="Calibri"/>
            </a:endParaRPr>
          </a:p>
          <a:p>
            <a:pPr algn="ctr">
              <a:defRPr/>
            </a:pPr>
            <a:endParaRPr lang="en-GB" sz="1000" b="1" dirty="0">
              <a:solidFill>
                <a:srgbClr val="000000"/>
              </a:solidFill>
              <a:latin typeface="Arial"/>
              <a:cs typeface="Arial"/>
            </a:endParaRPr>
          </a:p>
          <a:p>
            <a:pPr algn="ctr">
              <a:defRPr/>
            </a:pPr>
            <a:r>
              <a:rPr lang="en-GB" sz="1000" b="1" dirty="0">
                <a:solidFill>
                  <a:srgbClr val="000000"/>
                </a:solidFill>
                <a:latin typeface="Arial"/>
                <a:cs typeface="Arial"/>
              </a:rPr>
              <a:t>Complete, then share a copy of the form prior to submitting</a:t>
            </a:r>
            <a:endParaRPr lang="en-GB" sz="1000">
              <a:solidFill>
                <a:srgbClr val="000000"/>
              </a:solidFill>
              <a:latin typeface="Arial"/>
              <a:cs typeface="Arial"/>
            </a:endParaRPr>
          </a:p>
          <a:p>
            <a:pPr algn="ctr">
              <a:defRPr/>
            </a:pPr>
            <a:endParaRPr lang="en-GB" sz="1000" b="1" dirty="0">
              <a:solidFill>
                <a:srgbClr val="000000"/>
              </a:solidFill>
              <a:latin typeface="Arial"/>
              <a:cs typeface="Arial"/>
            </a:endParaRPr>
          </a:p>
        </p:txBody>
      </p:sp>
      <p:sp>
        <p:nvSpPr>
          <p:cNvPr id="20" name="Oval 19">
            <a:extLst>
              <a:ext uri="{FF2B5EF4-FFF2-40B4-BE49-F238E27FC236}">
                <a16:creationId xmlns:a16="http://schemas.microsoft.com/office/drawing/2014/main" id="{590ACF2F-3654-0169-361F-DD3B305B745E}"/>
              </a:ext>
            </a:extLst>
          </p:cNvPr>
          <p:cNvSpPr/>
          <p:nvPr/>
        </p:nvSpPr>
        <p:spPr>
          <a:xfrm>
            <a:off x="3825462" y="2839252"/>
            <a:ext cx="1489611" cy="1477984"/>
          </a:xfrm>
          <a:prstGeom prst="ellipse">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9F13148F-97A6-3110-7225-F51EDA0CEA66}"/>
              </a:ext>
            </a:extLst>
          </p:cNvPr>
          <p:cNvSpPr/>
          <p:nvPr/>
        </p:nvSpPr>
        <p:spPr bwMode="auto">
          <a:xfrm>
            <a:off x="4073337" y="3143654"/>
            <a:ext cx="953984" cy="463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a:defRPr/>
            </a:pPr>
            <a:r>
              <a:rPr lang="en-GB" sz="1000" b="1" dirty="0">
                <a:solidFill>
                  <a:srgbClr val="000000"/>
                </a:solidFill>
                <a:latin typeface="Arial"/>
                <a:cs typeface="Arial"/>
              </a:rPr>
              <a:t>3</a:t>
            </a:r>
          </a:p>
          <a:p>
            <a:pPr algn="ctr">
              <a:defRPr/>
            </a:pPr>
            <a:endParaRPr lang="en-GB" sz="1000" b="1" dirty="0">
              <a:solidFill>
                <a:srgbClr val="000000"/>
              </a:solidFill>
              <a:latin typeface="Arial"/>
              <a:cs typeface="Arial"/>
            </a:endParaRPr>
          </a:p>
          <a:p>
            <a:pPr algn="ctr">
              <a:defRPr/>
            </a:pPr>
            <a:r>
              <a:rPr lang="en-GB" sz="1000" b="1" dirty="0">
                <a:solidFill>
                  <a:srgbClr val="000000"/>
                </a:solidFill>
                <a:latin typeface="Arial"/>
                <a:cs typeface="Arial"/>
              </a:rPr>
              <a:t>Submit and send to them to ratify</a:t>
            </a:r>
            <a:endParaRPr lang="en-US" sz="1000">
              <a:solidFill>
                <a:srgbClr val="000000"/>
              </a:solidFill>
              <a:cs typeface="Calibri"/>
            </a:endParaRPr>
          </a:p>
        </p:txBody>
      </p:sp>
      <p:sp>
        <p:nvSpPr>
          <p:cNvPr id="3" name="TextBox 2">
            <a:extLst>
              <a:ext uri="{FF2B5EF4-FFF2-40B4-BE49-F238E27FC236}">
                <a16:creationId xmlns:a16="http://schemas.microsoft.com/office/drawing/2014/main" id="{827CB079-2CF6-7556-C2FB-2BD57CF58A64}"/>
              </a:ext>
            </a:extLst>
          </p:cNvPr>
          <p:cNvSpPr txBox="1"/>
          <p:nvPr/>
        </p:nvSpPr>
        <p:spPr>
          <a:xfrm>
            <a:off x="563427" y="2202050"/>
            <a:ext cx="4291093"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000" dirty="0">
                <a:solidFill>
                  <a:srgbClr val="374151"/>
                </a:solidFill>
                <a:latin typeface="Arial"/>
                <a:cs typeface="Arial"/>
              </a:rPr>
              <a:t>Note: these are solution suggestions for consideration and inspiration only. We may discovery an even smarter way of solving this problem.</a:t>
            </a:r>
            <a:endParaRPr lang="en-US" sz="1000" dirty="0">
              <a:solidFill>
                <a:srgbClr val="374151"/>
              </a:solidFill>
              <a:latin typeface="Arial"/>
              <a:cs typeface="Arial"/>
            </a:endParaRPr>
          </a:p>
          <a:p>
            <a:pPr algn="l"/>
            <a:endParaRPr lang="en-US" dirty="0"/>
          </a:p>
        </p:txBody>
      </p:sp>
      <p:sp>
        <p:nvSpPr>
          <p:cNvPr id="8" name="Speech Bubble: Rectangle with Corners Rounded 7">
            <a:extLst>
              <a:ext uri="{FF2B5EF4-FFF2-40B4-BE49-F238E27FC236}">
                <a16:creationId xmlns:a16="http://schemas.microsoft.com/office/drawing/2014/main" id="{8D79C1F5-4E9C-38A8-14DE-5D19968F2D45}"/>
              </a:ext>
            </a:extLst>
          </p:cNvPr>
          <p:cNvSpPr/>
          <p:nvPr/>
        </p:nvSpPr>
        <p:spPr>
          <a:xfrm>
            <a:off x="7625122" y="2026512"/>
            <a:ext cx="1344089" cy="1157850"/>
          </a:xfrm>
          <a:prstGeom prst="wedgeRoundRectCallout">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GB" sz="1000" i="1" dirty="0">
                <a:solidFill>
                  <a:schemeClr val="tx1"/>
                </a:solidFill>
                <a:latin typeface="Arial"/>
                <a:ea typeface="+mn-lt"/>
                <a:cs typeface="Arial"/>
              </a:rPr>
              <a:t>"An opportunity to download what you've entered and then send that to the licence holder." </a:t>
            </a:r>
            <a:r>
              <a:rPr lang="en-GB" sz="1000" dirty="0">
                <a:solidFill>
                  <a:schemeClr val="tx1"/>
                </a:solidFill>
                <a:latin typeface="Arial"/>
                <a:ea typeface="+mn-lt"/>
                <a:cs typeface="Arial"/>
              </a:rPr>
              <a:t>P2</a:t>
            </a:r>
            <a:endParaRPr lang="en-GB" dirty="0">
              <a:solidFill>
                <a:schemeClr val="tx1"/>
              </a:solidFill>
              <a:ea typeface="Calibri"/>
              <a:cs typeface="Arial"/>
            </a:endParaRPr>
          </a:p>
        </p:txBody>
      </p:sp>
      <p:sp>
        <p:nvSpPr>
          <p:cNvPr id="9" name="Speech Bubble: Rectangle with Corners Rounded 8">
            <a:extLst>
              <a:ext uri="{FF2B5EF4-FFF2-40B4-BE49-F238E27FC236}">
                <a16:creationId xmlns:a16="http://schemas.microsoft.com/office/drawing/2014/main" id="{A1BE7060-834F-4408-1BB8-D6C36BD66566}"/>
              </a:ext>
            </a:extLst>
          </p:cNvPr>
          <p:cNvSpPr/>
          <p:nvPr/>
        </p:nvSpPr>
        <p:spPr>
          <a:xfrm>
            <a:off x="7457223" y="3705494"/>
            <a:ext cx="821022" cy="851113"/>
          </a:xfrm>
          <a:prstGeom prst="wedgeRoundRectCallout">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GB" sz="1000" i="1" dirty="0">
                <a:solidFill>
                  <a:schemeClr val="tx1"/>
                </a:solidFill>
                <a:latin typeface="Arial"/>
                <a:ea typeface="+mn-lt"/>
                <a:cs typeface="Arial"/>
              </a:rPr>
              <a:t>"Does it need a double tick" </a:t>
            </a:r>
            <a:r>
              <a:rPr lang="en-GB" sz="1000" dirty="0">
                <a:solidFill>
                  <a:schemeClr val="tx1"/>
                </a:solidFill>
                <a:latin typeface="Arial"/>
                <a:ea typeface="+mn-lt"/>
                <a:cs typeface="Arial"/>
              </a:rPr>
              <a:t>P3</a:t>
            </a:r>
            <a:endParaRPr lang="en-GB" dirty="0">
              <a:solidFill>
                <a:schemeClr val="tx1"/>
              </a:solidFill>
              <a:ea typeface="Calibri"/>
              <a:cs typeface="Arial"/>
            </a:endParaRPr>
          </a:p>
        </p:txBody>
      </p:sp>
    </p:spTree>
    <p:extLst>
      <p:ext uri="{BB962C8B-B14F-4D97-AF65-F5344CB8AC3E}">
        <p14:creationId xmlns:p14="http://schemas.microsoft.com/office/powerpoint/2010/main" val="23033544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77B71AE0-8870-01A9-F5C6-18CA2F130D43}"/>
              </a:ext>
            </a:extLst>
          </p:cNvPr>
          <p:cNvPicPr>
            <a:picLocks noChangeAspect="1"/>
          </p:cNvPicPr>
          <p:nvPr/>
        </p:nvPicPr>
        <p:blipFill>
          <a:blip r:embed="rId3"/>
          <a:stretch>
            <a:fillRect/>
          </a:stretch>
        </p:blipFill>
        <p:spPr>
          <a:xfrm>
            <a:off x="5650144" y="1620656"/>
            <a:ext cx="2743200" cy="2505794"/>
          </a:xfrm>
          <a:prstGeom prst="rect">
            <a:avLst/>
          </a:prstGeom>
          <a:ln>
            <a:noFill/>
          </a:ln>
          <a:effectLst>
            <a:outerShdw blurRad="292100" dist="139700" dir="2700000" algn="tl" rotWithShape="0">
              <a:srgbClr val="333333">
                <a:alpha val="65000"/>
              </a:srgbClr>
            </a:outerShdw>
          </a:effectLst>
        </p:spPr>
      </p:pic>
      <p:sp>
        <p:nvSpPr>
          <p:cNvPr id="15362" name="Title 1"/>
          <p:cNvSpPr>
            <a:spLocks noGrp="1"/>
          </p:cNvSpPr>
          <p:nvPr>
            <p:ph type="title"/>
          </p:nvPr>
        </p:nvSpPr>
        <p:spPr>
          <a:xfrm>
            <a:off x="418172" y="350838"/>
            <a:ext cx="8264525" cy="361950"/>
          </a:xfrm>
        </p:spPr>
        <p:txBody>
          <a:bodyPr/>
          <a:lstStyle/>
          <a:p>
            <a:r>
              <a:rPr lang="en-US" dirty="0">
                <a:latin typeface="Arial"/>
                <a:cs typeface="Arial"/>
              </a:rPr>
              <a:t>All the way to then end and then start again?</a:t>
            </a:r>
            <a:endParaRPr lang="en-US" dirty="0"/>
          </a:p>
        </p:txBody>
      </p:sp>
      <p:sp>
        <p:nvSpPr>
          <p:cNvPr id="13315" name="Content Placeholder 2"/>
          <p:cNvSpPr>
            <a:spLocks noGrp="1"/>
          </p:cNvSpPr>
          <p:nvPr>
            <p:ph idx="1"/>
          </p:nvPr>
        </p:nvSpPr>
        <p:spPr>
          <a:xfrm>
            <a:off x="563095" y="1216152"/>
            <a:ext cx="4448711" cy="3932031"/>
          </a:xfrm>
        </p:spPr>
        <p:txBody>
          <a:bodyPr/>
          <a:lstStyle/>
          <a:p>
            <a:pPr marL="0" indent="0">
              <a:buNone/>
              <a:defRPr/>
            </a:pPr>
            <a:r>
              <a:rPr lang="en-GB" sz="1400" dirty="0">
                <a:solidFill>
                  <a:srgbClr val="374151"/>
                </a:solidFill>
                <a:latin typeface="Arial"/>
                <a:cs typeface="Arial"/>
              </a:rPr>
              <a:t>Although participants didn't mention it during research, a consequence of not being able to submit at the end is the potential need to start over unless they can save their work.</a:t>
            </a:r>
            <a:endParaRPr lang="en-US" dirty="0"/>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dirty="0"/>
              <a:pPr>
                <a:lnSpc>
                  <a:spcPct val="100000"/>
                </a:lnSpc>
                <a:spcBef>
                  <a:spcPct val="0"/>
                </a:spcBef>
                <a:buFontTx/>
                <a:buNone/>
              </a:pPr>
              <a:t>86</a:t>
            </a:fld>
            <a:endParaRPr lang="en-GB" altLang="en-US" sz="1000" dirty="0"/>
          </a:p>
        </p:txBody>
      </p:sp>
      <p:sp>
        <p:nvSpPr>
          <p:cNvPr id="7" name="Speech Bubble: Rectangle with Corners Rounded 6">
            <a:extLst>
              <a:ext uri="{FF2B5EF4-FFF2-40B4-BE49-F238E27FC236}">
                <a16:creationId xmlns:a16="http://schemas.microsoft.com/office/drawing/2014/main" id="{BCA748A2-5461-B921-317F-F35F8B970857}"/>
              </a:ext>
            </a:extLst>
          </p:cNvPr>
          <p:cNvSpPr/>
          <p:nvPr/>
        </p:nvSpPr>
        <p:spPr>
          <a:xfrm>
            <a:off x="7547631" y="2078173"/>
            <a:ext cx="1366691" cy="1183680"/>
          </a:xfrm>
          <a:prstGeom prst="wedgeRoundRectCallout">
            <a:avLst/>
          </a:prstGeom>
          <a:solidFill>
            <a:schemeClr val="bg1"/>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GB" sz="1000" i="1" dirty="0">
                <a:solidFill>
                  <a:schemeClr val="tx1"/>
                </a:solidFill>
                <a:latin typeface="Arial"/>
                <a:ea typeface="+mn-lt"/>
                <a:cs typeface="Arial"/>
              </a:rPr>
              <a:t>"At that point, I would not submit [without the licence holder having viewed and sanctioned the form]." </a:t>
            </a:r>
            <a:r>
              <a:rPr lang="en-GB" sz="1000" dirty="0">
                <a:solidFill>
                  <a:schemeClr val="tx1"/>
                </a:solidFill>
                <a:latin typeface="Arial"/>
                <a:ea typeface="+mn-lt"/>
                <a:cs typeface="Arial"/>
              </a:rPr>
              <a:t>P2</a:t>
            </a:r>
            <a:endParaRPr lang="en-GB" dirty="0">
              <a:solidFill>
                <a:schemeClr val="tx1"/>
              </a:solidFill>
              <a:ea typeface="Calibri"/>
              <a:cs typeface="Arial"/>
            </a:endParaRPr>
          </a:p>
        </p:txBody>
      </p:sp>
      <p:sp>
        <p:nvSpPr>
          <p:cNvPr id="3" name="Oval 2">
            <a:extLst>
              <a:ext uri="{FF2B5EF4-FFF2-40B4-BE49-F238E27FC236}">
                <a16:creationId xmlns:a16="http://schemas.microsoft.com/office/drawing/2014/main" id="{3FC0B3F2-4033-52E3-5227-1ACB4993E8B8}"/>
              </a:ext>
            </a:extLst>
          </p:cNvPr>
          <p:cNvSpPr/>
          <p:nvPr/>
        </p:nvSpPr>
        <p:spPr>
          <a:xfrm>
            <a:off x="8393381" y="184690"/>
            <a:ext cx="534081" cy="52579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GB" sz="1400" b="1" dirty="0">
                <a:cs typeface="Calibri"/>
              </a:rPr>
              <a:t>H</a:t>
            </a:r>
          </a:p>
        </p:txBody>
      </p:sp>
    </p:spTree>
    <p:extLst>
      <p:ext uri="{BB962C8B-B14F-4D97-AF65-F5344CB8AC3E}">
        <p14:creationId xmlns:p14="http://schemas.microsoft.com/office/powerpoint/2010/main" val="13312845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18172" y="350838"/>
            <a:ext cx="8264525" cy="361950"/>
          </a:xfrm>
        </p:spPr>
        <p:txBody>
          <a:bodyPr/>
          <a:lstStyle/>
          <a:p>
            <a:r>
              <a:rPr lang="en-US" dirty="0">
                <a:latin typeface="Arial"/>
                <a:cs typeface="Arial"/>
              </a:rPr>
              <a:t>Great, but will the </a:t>
            </a:r>
            <a:r>
              <a:rPr lang="en-US" dirty="0" err="1">
                <a:latin typeface="Arial"/>
                <a:cs typeface="Arial"/>
              </a:rPr>
              <a:t>licence</a:t>
            </a:r>
            <a:r>
              <a:rPr lang="en-US" dirty="0">
                <a:latin typeface="Arial"/>
                <a:cs typeface="Arial"/>
              </a:rPr>
              <a:t> close?</a:t>
            </a:r>
            <a:endParaRPr lang="en-US" dirty="0"/>
          </a:p>
        </p:txBody>
      </p:sp>
      <p:sp>
        <p:nvSpPr>
          <p:cNvPr id="13315" name="Content Placeholder 2"/>
          <p:cNvSpPr>
            <a:spLocks noGrp="1"/>
          </p:cNvSpPr>
          <p:nvPr>
            <p:ph idx="1"/>
          </p:nvPr>
        </p:nvSpPr>
        <p:spPr>
          <a:xfrm>
            <a:off x="563095" y="1216152"/>
            <a:ext cx="4448711" cy="3932031"/>
          </a:xfrm>
        </p:spPr>
        <p:txBody>
          <a:bodyPr/>
          <a:lstStyle/>
          <a:p>
            <a:pPr marL="0" indent="0">
              <a:buNone/>
              <a:defRPr/>
            </a:pPr>
            <a:r>
              <a:rPr lang="en-GB" sz="1400" dirty="0">
                <a:solidFill>
                  <a:srgbClr val="374151"/>
                </a:solidFill>
                <a:latin typeface="Arial"/>
                <a:cs typeface="Arial"/>
              </a:rPr>
              <a:t>Participants understood that this page confirmed successful report of action submission and that Natural England might return with queries. </a:t>
            </a:r>
            <a:endParaRPr lang="en-US" dirty="0">
              <a:solidFill>
                <a:srgbClr val="00AF41"/>
              </a:solidFill>
            </a:endParaRPr>
          </a:p>
          <a:p>
            <a:pPr marL="0" indent="0">
              <a:buNone/>
              <a:defRPr/>
            </a:pPr>
            <a:r>
              <a:rPr lang="en-GB" sz="1400" dirty="0">
                <a:solidFill>
                  <a:srgbClr val="374151"/>
                </a:solidFill>
                <a:latin typeface="Arial"/>
                <a:cs typeface="Arial"/>
              </a:rPr>
              <a:t>However, one participant (P4) spoke about a lack of past follow-up from Natural England regarding closed licenses, which caused them anxiety, since they were unsure of the legal ramifications. Another (P1) spoke about expecting to receive an email confirming license closure after using the new online process.</a:t>
            </a:r>
            <a:endParaRPr lang="en-US" dirty="0"/>
          </a:p>
          <a:p>
            <a:pPr marL="0" indent="0">
              <a:buNone/>
              <a:defRPr/>
            </a:pPr>
            <a:br>
              <a:rPr lang="en-US" dirty="0"/>
            </a:br>
            <a:endParaRPr lang="en-US" dirty="0"/>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dirty="0"/>
              <a:pPr>
                <a:lnSpc>
                  <a:spcPct val="100000"/>
                </a:lnSpc>
                <a:spcBef>
                  <a:spcPct val="0"/>
                </a:spcBef>
                <a:buFontTx/>
                <a:buNone/>
              </a:pPr>
              <a:t>87</a:t>
            </a:fld>
            <a:endParaRPr lang="en-GB" altLang="en-US" sz="1000" dirty="0"/>
          </a:p>
        </p:txBody>
      </p:sp>
      <p:pic>
        <p:nvPicPr>
          <p:cNvPr id="8" name="Picture 7" descr="A screenshot of a computer&#10;&#10;Description automatically generated">
            <a:extLst>
              <a:ext uri="{FF2B5EF4-FFF2-40B4-BE49-F238E27FC236}">
                <a16:creationId xmlns:a16="http://schemas.microsoft.com/office/drawing/2014/main" id="{D3EDFEF8-0A11-17CA-CD59-4E1C0107A8A0}"/>
              </a:ext>
            </a:extLst>
          </p:cNvPr>
          <p:cNvPicPr>
            <a:picLocks noChangeAspect="1"/>
          </p:cNvPicPr>
          <p:nvPr/>
        </p:nvPicPr>
        <p:blipFill>
          <a:blip r:embed="rId3"/>
          <a:stretch>
            <a:fillRect/>
          </a:stretch>
        </p:blipFill>
        <p:spPr>
          <a:xfrm>
            <a:off x="5651069" y="1620904"/>
            <a:ext cx="2743200" cy="1850031"/>
          </a:xfrm>
          <a:prstGeom prst="rect">
            <a:avLst/>
          </a:prstGeom>
          <a:ln>
            <a:noFill/>
          </a:ln>
          <a:effectLst>
            <a:outerShdw blurRad="292100" dist="139700" dir="2700000" algn="tl" rotWithShape="0">
              <a:srgbClr val="333333">
                <a:alpha val="65000"/>
              </a:srgbClr>
            </a:outerShdw>
          </a:effectLst>
        </p:spPr>
      </p:pic>
      <p:sp>
        <p:nvSpPr>
          <p:cNvPr id="2" name="Oval 1">
            <a:extLst>
              <a:ext uri="{FF2B5EF4-FFF2-40B4-BE49-F238E27FC236}">
                <a16:creationId xmlns:a16="http://schemas.microsoft.com/office/drawing/2014/main" id="{3FC0B3F2-4033-52E3-5227-1ACB4993E8B8}"/>
              </a:ext>
            </a:extLst>
          </p:cNvPr>
          <p:cNvSpPr/>
          <p:nvPr/>
        </p:nvSpPr>
        <p:spPr>
          <a:xfrm>
            <a:off x="8393381" y="184690"/>
            <a:ext cx="534081" cy="52579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GB" sz="1400" b="1" dirty="0">
                <a:cs typeface="Calibri"/>
              </a:rPr>
              <a:t>L</a:t>
            </a:r>
          </a:p>
        </p:txBody>
      </p:sp>
    </p:spTree>
    <p:extLst>
      <p:ext uri="{BB962C8B-B14F-4D97-AF65-F5344CB8AC3E}">
        <p14:creationId xmlns:p14="http://schemas.microsoft.com/office/powerpoint/2010/main" val="19485247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18172" y="350838"/>
            <a:ext cx="8264525" cy="361950"/>
          </a:xfrm>
        </p:spPr>
        <p:txBody>
          <a:bodyPr/>
          <a:lstStyle/>
          <a:p>
            <a:r>
              <a:rPr lang="en-US" dirty="0">
                <a:latin typeface="Arial"/>
                <a:cs typeface="Arial"/>
              </a:rPr>
              <a:t>This page was understood</a:t>
            </a:r>
            <a:endParaRPr lang="en-US" dirty="0"/>
          </a:p>
        </p:txBody>
      </p:sp>
      <p:sp>
        <p:nvSpPr>
          <p:cNvPr id="13315" name="Content Placeholder 2"/>
          <p:cNvSpPr>
            <a:spLocks noGrp="1"/>
          </p:cNvSpPr>
          <p:nvPr>
            <p:ph idx="1"/>
          </p:nvPr>
        </p:nvSpPr>
        <p:spPr>
          <a:xfrm>
            <a:off x="563095" y="1216152"/>
            <a:ext cx="4448711" cy="3932031"/>
          </a:xfrm>
        </p:spPr>
        <p:txBody>
          <a:bodyPr/>
          <a:lstStyle/>
          <a:p>
            <a:pPr marL="0" indent="0">
              <a:buNone/>
              <a:defRPr/>
            </a:pPr>
            <a:r>
              <a:rPr lang="en-GB" sz="1400" dirty="0">
                <a:solidFill>
                  <a:srgbClr val="374151"/>
                </a:solidFill>
                <a:latin typeface="Arial"/>
                <a:cs typeface="Arial"/>
              </a:rPr>
              <a:t>Participants who reached this page understood the status update in relation to the action they had just undertaken.</a:t>
            </a:r>
            <a:endParaRPr lang="en-US" dirty="0"/>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dirty="0"/>
              <a:pPr>
                <a:lnSpc>
                  <a:spcPct val="100000"/>
                </a:lnSpc>
                <a:spcBef>
                  <a:spcPct val="0"/>
                </a:spcBef>
                <a:buFontTx/>
                <a:buNone/>
              </a:pPr>
              <a:t>88</a:t>
            </a:fld>
            <a:endParaRPr lang="en-GB" altLang="en-US" sz="1000" dirty="0"/>
          </a:p>
        </p:txBody>
      </p:sp>
      <p:pic>
        <p:nvPicPr>
          <p:cNvPr id="4" name="Picture 3" descr="A screenshot of a computer&#10;&#10;Description automatically generated">
            <a:extLst>
              <a:ext uri="{FF2B5EF4-FFF2-40B4-BE49-F238E27FC236}">
                <a16:creationId xmlns:a16="http://schemas.microsoft.com/office/drawing/2014/main" id="{7CE19187-0632-5968-4344-D555E89246F0}"/>
              </a:ext>
            </a:extLst>
          </p:cNvPr>
          <p:cNvPicPr>
            <a:picLocks noChangeAspect="1"/>
          </p:cNvPicPr>
          <p:nvPr/>
        </p:nvPicPr>
        <p:blipFill>
          <a:blip r:embed="rId3"/>
          <a:stretch>
            <a:fillRect/>
          </a:stretch>
        </p:blipFill>
        <p:spPr>
          <a:xfrm>
            <a:off x="5644203" y="1619853"/>
            <a:ext cx="2743200" cy="18355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00599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GB">
                <a:solidFill>
                  <a:srgbClr val="00A33B"/>
                </a:solidFill>
                <a:latin typeface="Arial"/>
                <a:cs typeface="Arial"/>
              </a:rPr>
              <a:t>How we've categorised the findings</a:t>
            </a:r>
            <a:endParaRPr lang="en-GB">
              <a:solidFill>
                <a:srgbClr val="00A33B"/>
              </a:solidFill>
            </a:endParaRPr>
          </a:p>
        </p:txBody>
      </p:sp>
      <p:sp>
        <p:nvSpPr>
          <p:cNvPr id="15365"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000">
                <a:solidFill>
                  <a:schemeClr val="tx2"/>
                </a:solidFill>
                <a:latin typeface="Arial" panose="020B0604020202020204" pitchFamily="34" charset="0"/>
                <a:cs typeface="Arial" panose="020B0604020202020204" pitchFamily="34" charset="0"/>
              </a:defRPr>
            </a:lvl1pPr>
            <a:lvl2pPr marL="742950" indent="-285750">
              <a:lnSpc>
                <a:spcPct val="90000"/>
              </a:lnSpc>
              <a:spcBef>
                <a:spcPts val="500"/>
              </a:spcBef>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200">
                <a:solidFill>
                  <a:schemeClr val="tx2"/>
                </a:solidFill>
                <a:latin typeface="Arial" panose="020B0604020202020204" pitchFamily="34" charset="0"/>
                <a:cs typeface="Arial" panose="020B0604020202020204" pitchFamily="34" charset="0"/>
              </a:defRPr>
            </a:lvl9pPr>
          </a:lstStyle>
          <a:p>
            <a:pPr>
              <a:lnSpc>
                <a:spcPct val="100000"/>
              </a:lnSpc>
              <a:spcBef>
                <a:spcPct val="0"/>
              </a:spcBef>
              <a:buFontTx/>
              <a:buNone/>
            </a:pPr>
            <a:fld id="{5EA23C32-16E5-4D05-A3D7-574A313AF25A}" type="slidenum">
              <a:rPr lang="en-GB" altLang="en-US" sz="1000" dirty="0"/>
              <a:pPr>
                <a:lnSpc>
                  <a:spcPct val="100000"/>
                </a:lnSpc>
                <a:spcBef>
                  <a:spcPct val="0"/>
                </a:spcBef>
                <a:buFontTx/>
                <a:buNone/>
              </a:pPr>
              <a:t>9</a:t>
            </a:fld>
            <a:endParaRPr lang="en-GB" altLang="en-US" sz="1000"/>
          </a:p>
        </p:txBody>
      </p:sp>
      <p:sp>
        <p:nvSpPr>
          <p:cNvPr id="13" name="Content Placeholder 2">
            <a:extLst>
              <a:ext uri="{FF2B5EF4-FFF2-40B4-BE49-F238E27FC236}">
                <a16:creationId xmlns:a16="http://schemas.microsoft.com/office/drawing/2014/main" id="{63212584-D27B-B6B5-4DBA-8B3F1675D3B7}"/>
              </a:ext>
            </a:extLst>
          </p:cNvPr>
          <p:cNvSpPr txBox="1">
            <a:spLocks/>
          </p:cNvSpPr>
          <p:nvPr/>
        </p:nvSpPr>
        <p:spPr bwMode="auto">
          <a:xfrm>
            <a:off x="555835" y="1287179"/>
            <a:ext cx="4775984" cy="348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2"/>
                </a:solidFill>
                <a:latin typeface="Arial" panose="020B0604020202020204" pitchFamily="34" charset="0"/>
                <a:ea typeface="+mn-ea"/>
                <a:cs typeface="Arial" panose="020B060402020202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14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12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GB" sz="1400">
                <a:solidFill>
                  <a:srgbClr val="374151"/>
                </a:solidFill>
                <a:latin typeface="Arial"/>
                <a:cs typeface="Arial"/>
              </a:rPr>
              <a:t>We've categorized usability issues into three levels of impact on users: </a:t>
            </a:r>
            <a:endParaRPr lang="en-US">
              <a:solidFill>
                <a:srgbClr val="00AF41"/>
              </a:solidFill>
            </a:endParaRPr>
          </a:p>
          <a:p>
            <a:pPr marL="285750" indent="-285750">
              <a:defRPr/>
            </a:pPr>
            <a:r>
              <a:rPr lang="en-GB" sz="1400">
                <a:solidFill>
                  <a:srgbClr val="374151"/>
                </a:solidFill>
                <a:latin typeface="Arial"/>
                <a:cs typeface="Arial"/>
              </a:rPr>
              <a:t>High impact </a:t>
            </a:r>
            <a:endParaRPr lang="en-US">
              <a:solidFill>
                <a:srgbClr val="00AF41"/>
              </a:solidFill>
            </a:endParaRPr>
          </a:p>
          <a:p>
            <a:pPr marL="285750" indent="-285750">
              <a:defRPr/>
            </a:pPr>
            <a:r>
              <a:rPr lang="en-GB" sz="1400">
                <a:solidFill>
                  <a:srgbClr val="374151"/>
                </a:solidFill>
                <a:latin typeface="Arial"/>
                <a:cs typeface="Arial"/>
              </a:rPr>
              <a:t>Medium impact </a:t>
            </a:r>
            <a:endParaRPr lang="en-US">
              <a:solidFill>
                <a:srgbClr val="00AF41"/>
              </a:solidFill>
            </a:endParaRPr>
          </a:p>
          <a:p>
            <a:pPr marL="285750" indent="-285750">
              <a:defRPr/>
            </a:pPr>
            <a:r>
              <a:rPr lang="en-GB" sz="1400">
                <a:solidFill>
                  <a:srgbClr val="374151"/>
                </a:solidFill>
                <a:latin typeface="Arial"/>
                <a:cs typeface="Arial"/>
              </a:rPr>
              <a:t>Low impact</a:t>
            </a:r>
            <a:endParaRPr lang="en-US"/>
          </a:p>
          <a:p>
            <a:pPr marL="0" indent="0">
              <a:buNone/>
              <a:defRPr/>
            </a:pPr>
            <a:endParaRPr lang="en-GB" sz="1400">
              <a:solidFill>
                <a:srgbClr val="374151"/>
              </a:solidFill>
              <a:latin typeface="Arial"/>
              <a:cs typeface="Arial"/>
            </a:endParaRPr>
          </a:p>
          <a:p>
            <a:pPr marL="0" indent="0">
              <a:buNone/>
              <a:defRPr/>
            </a:pPr>
            <a:r>
              <a:rPr lang="en-GB" sz="1000">
                <a:solidFill>
                  <a:srgbClr val="374151"/>
                </a:solidFill>
                <a:latin typeface="Arial"/>
                <a:cs typeface="Arial"/>
              </a:rPr>
              <a:t>Although we initially used this research to evaluate design usability, our limited prior knowledge of user behaviours and expectations led us to use the research as an opportunity to gain insights about our users. Instead of a traditional usability test with multiple tasks and associated metrics, we conducted a cognitive walkthrough session focused on a single task (completing a report of action). While this resulted in more subjective measures of impact, the approach allowed us to better understand our users while evaluating usability.</a:t>
            </a:r>
            <a:endParaRPr lang="en-GB" sz="1000"/>
          </a:p>
          <a:p>
            <a:pPr marL="0" indent="0">
              <a:buNone/>
              <a:defRPr/>
            </a:pPr>
            <a:endParaRPr lang="en-GB" sz="1400">
              <a:solidFill>
                <a:srgbClr val="374151"/>
              </a:solidFill>
              <a:latin typeface="Arial" charset="0"/>
              <a:cs typeface="Arial" charset="0"/>
            </a:endParaRPr>
          </a:p>
        </p:txBody>
      </p:sp>
    </p:spTree>
    <p:extLst>
      <p:ext uri="{BB962C8B-B14F-4D97-AF65-F5344CB8AC3E}">
        <p14:creationId xmlns:p14="http://schemas.microsoft.com/office/powerpoint/2010/main" val="2360669523"/>
      </p:ext>
    </p:extLst>
  </p:cSld>
  <p:clrMapOvr>
    <a:masterClrMapping/>
  </p:clrMapOvr>
</p:sld>
</file>

<file path=ppt/theme/theme1.xml><?xml version="1.0" encoding="utf-8"?>
<a:theme xmlns:a="http://schemas.openxmlformats.org/drawingml/2006/main" name="defra-powerpoint-template-3">
  <a:themeElements>
    <a:clrScheme name="Defra palette">
      <a:dk1>
        <a:sysClr val="windowText" lastClr="000000"/>
      </a:dk1>
      <a:lt1>
        <a:sysClr val="window" lastClr="FFFFFF"/>
      </a:lt1>
      <a:dk2>
        <a:srgbClr val="00AF41"/>
      </a:dk2>
      <a:lt2>
        <a:srgbClr val="FFFFFF"/>
      </a:lt2>
      <a:accent1>
        <a:srgbClr val="00AF41"/>
      </a:accent1>
      <a:accent2>
        <a:srgbClr val="8FBF41"/>
      </a:accent2>
      <a:accent3>
        <a:srgbClr val="FFD500"/>
      </a:accent3>
      <a:accent4>
        <a:srgbClr val="DE2B29"/>
      </a:accent4>
      <a:accent5>
        <a:srgbClr val="F59A00"/>
      </a:accent5>
      <a:accent6>
        <a:srgbClr val="007BC4"/>
      </a:accent6>
      <a:hlink>
        <a:srgbClr val="D51067"/>
      </a:hlink>
      <a:folHlink>
        <a:srgbClr val="6D3075"/>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6.1756_Defra_Powerpoint_template_v3.potx" id="{9FA114EF-0F28-45DA-BD28-1DBA18000EF3}" vid="{39D81AC2-6EAA-48ED-836F-6F337E5C2D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A31414F09269847AE0249D1E97D8CE6" ma:contentTypeVersion="18" ma:contentTypeDescription="Create a new document." ma:contentTypeScope="" ma:versionID="87b96b331811c42df6035601836074f3">
  <xsd:schema xmlns:xsd="http://www.w3.org/2001/XMLSchema" xmlns:xs="http://www.w3.org/2001/XMLSchema" xmlns:p="http://schemas.microsoft.com/office/2006/metadata/properties" xmlns:ns1="http://schemas.microsoft.com/sharepoint/v3" xmlns:ns2="fa744100-198f-415c-b0d8-cdd0789aaf8b" xmlns:ns3="fc884e57-7e58-48a4-b14c-3c1645e302d7" xmlns:ns4="662745e8-e224-48e8-a2e3-254862b8c2f5" targetNamespace="http://schemas.microsoft.com/office/2006/metadata/properties" ma:root="true" ma:fieldsID="ff030dfebccf9b39f3396309cc5183df" ns1:_="" ns2:_="" ns3:_="" ns4:_="">
    <xsd:import namespace="http://schemas.microsoft.com/sharepoint/v3"/>
    <xsd:import namespace="fa744100-198f-415c-b0d8-cdd0789aaf8b"/>
    <xsd:import namespace="fc884e57-7e58-48a4-b14c-3c1645e302d7"/>
    <xsd:import namespace="662745e8-e224-48e8-a2e3-254862b8c2f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lcf76f155ced4ddcb4097134ff3c332f" minOccurs="0"/>
                <xsd:element ref="ns4: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a744100-198f-415c-b0d8-cdd0789aaf8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d1117845-93f6-4da3-abaa-fcb4fa669c78"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5"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c884e57-7e58-48a4-b14c-3c1645e302d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62745e8-e224-48e8-a2e3-254862b8c2f5"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416c8818-5057-402c-852d-73caf25ff10c}" ma:internalName="TaxCatchAll" ma:showField="CatchAllData" ma:web="fc884e57-7e58-48a4-b14c-3c1645e302d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LongProperties xmlns="http://schemas.microsoft.com/office/2006/metadata/long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TaxCatchAll xmlns="662745e8-e224-48e8-a2e3-254862b8c2f5" xsi:nil="true"/>
    <lcf76f155ced4ddcb4097134ff3c332f xmlns="fa744100-198f-415c-b0d8-cdd0789aaf8b">
      <Terms xmlns="http://schemas.microsoft.com/office/infopath/2007/PartnerControls"/>
    </lcf76f155ced4ddcb4097134ff3c332f>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1A52DEB4-F2C9-473F-99AF-1C98A32D018A}">
  <ds:schemaRefs>
    <ds:schemaRef ds:uri="662745e8-e224-48e8-a2e3-254862b8c2f5"/>
    <ds:schemaRef ds:uri="fa744100-198f-415c-b0d8-cdd0789aaf8b"/>
    <ds:schemaRef ds:uri="fc884e57-7e58-48a4-b14c-3c1645e302d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35540C4-3DC8-4E8B-BBBB-7CB88C622971}">
  <ds:schemaRefs>
    <ds:schemaRef ds:uri="http://schemas.microsoft.com/office/2006/metadata/longProperties"/>
  </ds:schemaRefs>
</ds:datastoreItem>
</file>

<file path=customXml/itemProps3.xml><?xml version="1.0" encoding="utf-8"?>
<ds:datastoreItem xmlns:ds="http://schemas.openxmlformats.org/officeDocument/2006/customXml" ds:itemID="{730DEC61-0A28-4F64-8407-9B5BA7ECA083}">
  <ds:schemaRefs>
    <ds:schemaRef ds:uri="http://schemas.microsoft.com/sharepoint/v3/contenttype/forms"/>
  </ds:schemaRefs>
</ds:datastoreItem>
</file>

<file path=customXml/itemProps4.xml><?xml version="1.0" encoding="utf-8"?>
<ds:datastoreItem xmlns:ds="http://schemas.openxmlformats.org/officeDocument/2006/customXml" ds:itemID="{A004B239-246C-428B-AFCA-A0277FEA695B}">
  <ds:schemaRefs>
    <ds:schemaRef ds:uri="44ba428f-c30f-44c8-8eab-a30b7390a267"/>
    <ds:schemaRef ds:uri="662745e8-e224-48e8-a2e3-254862b8c2f5"/>
    <ds:schemaRef ds:uri="c78a0cd0-2680-45d0-a254-38b105a1c2de"/>
    <ds:schemaRef ds:uri="fa744100-198f-415c-b0d8-cdd0789aaf8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(16:9)</PresentationFormat>
  <Slides>88</Slides>
  <Notes>57</Notes>
  <HiddenSlides>0</HiddenSlides>
  <ScaleCrop>false</ScaleCrop>
  <HeadingPairs>
    <vt:vector size="4" baseType="variant">
      <vt:variant>
        <vt:lpstr>Theme</vt:lpstr>
      </vt:variant>
      <vt:variant>
        <vt:i4>1</vt:i4>
      </vt:variant>
      <vt:variant>
        <vt:lpstr>Slide Titles</vt:lpstr>
      </vt:variant>
      <vt:variant>
        <vt:i4>88</vt:i4>
      </vt:variant>
    </vt:vector>
  </HeadingPairs>
  <TitlesOfParts>
    <vt:vector size="89" baseType="lpstr">
      <vt:lpstr>defra-powerpoint-template-3</vt:lpstr>
      <vt:lpstr> Badger returns usability testing share back</vt:lpstr>
      <vt:lpstr>Background</vt:lpstr>
      <vt:lpstr>Existing L24 Report of Action taken form</vt:lpstr>
      <vt:lpstr>Research aims</vt:lpstr>
      <vt:lpstr>Assumptions and hypotheses </vt:lpstr>
      <vt:lpstr>Method</vt:lpstr>
      <vt:lpstr>Who did we speak to?</vt:lpstr>
      <vt:lpstr>Research limitations</vt:lpstr>
      <vt:lpstr>How we've categorised the findings</vt:lpstr>
      <vt:lpstr>Usability issues</vt:lpstr>
      <vt:lpstr>What we learned from usability testing  the Report of Action online form</vt:lpstr>
      <vt:lpstr>Key themes</vt:lpstr>
      <vt:lpstr>The context of ecologists' work</vt:lpstr>
      <vt:lpstr>The dynamic nature of construction work and wildlife</vt:lpstr>
      <vt:lpstr>b. A challenge providing conclusive evidence due to limitations when monitoring wildlife  </vt:lpstr>
      <vt:lpstr>PowerPoint Presentation</vt:lpstr>
      <vt:lpstr>2. Ecologists' unmet needs,  the Returns process and  usability gap in between</vt:lpstr>
      <vt:lpstr>Ecologists lack clarity on Natural England's assessment process </vt:lpstr>
      <vt:lpstr>Ecologists lack clarity on Natural England's assessment process </vt:lpstr>
      <vt:lpstr>Participants felt suspicious of some questions, afraid of giving too much away.  </vt:lpstr>
      <vt:lpstr>b. Ecologists provide transparency to licence holders </vt:lpstr>
      <vt:lpstr>How ecologists provide transparency for their clients (licence holders)</vt:lpstr>
      <vt:lpstr>Inspiration for providing transparency from ecologists</vt:lpstr>
      <vt:lpstr>c.  Keeping records for auditing purposes   </vt:lpstr>
      <vt:lpstr>3.  Standalone usability issues</vt:lpstr>
      <vt:lpstr>Unmet expectations</vt:lpstr>
      <vt:lpstr>The named ecologist  </vt:lpstr>
      <vt:lpstr>Performance load</vt:lpstr>
      <vt:lpstr>Which licence does it refer to?</vt:lpstr>
      <vt:lpstr>What is the action I need to do?</vt:lpstr>
      <vt:lpstr>What is the action I need to do?  </vt:lpstr>
      <vt:lpstr>Uploading files – why not do it as you go?</vt:lpstr>
      <vt:lpstr>User problems ranked</vt:lpstr>
      <vt:lpstr>High impact</vt:lpstr>
      <vt:lpstr>High impact</vt:lpstr>
      <vt:lpstr>High impact</vt:lpstr>
      <vt:lpstr>Medium impact</vt:lpstr>
      <vt:lpstr>Medium impact</vt:lpstr>
      <vt:lpstr>Medium impact</vt:lpstr>
      <vt:lpstr>Medium impact</vt:lpstr>
      <vt:lpstr>Medium impact</vt:lpstr>
      <vt:lpstr>Low Impact</vt:lpstr>
      <vt:lpstr>Low Impact</vt:lpstr>
      <vt:lpstr>Low Impact</vt:lpstr>
      <vt:lpstr>Low Impact</vt:lpstr>
      <vt:lpstr>Summary</vt:lpstr>
      <vt:lpstr>Suggestions / What next</vt:lpstr>
      <vt:lpstr>Appendix</vt:lpstr>
      <vt:lpstr>Findings from usability testing of the Report of Action online form</vt:lpstr>
      <vt:lpstr>The email is useful, but not specific enough</vt:lpstr>
      <vt:lpstr>Participants felt uneasy about the prospect of using a personal Gov Gateway account</vt:lpstr>
      <vt:lpstr>The 'view licences' page was understood, but was not specific enough</vt:lpstr>
      <vt:lpstr>Although understood, lack of specificity increased participant effort on this page.  </vt:lpstr>
      <vt:lpstr>Yes/no? What about maybe?  </vt:lpstr>
      <vt:lpstr>The purpose of the question was unclear  </vt:lpstr>
      <vt:lpstr>This page was understood  </vt:lpstr>
      <vt:lpstr>Participants felt suspicious of the question and were afraid of giving too much away.  </vt:lpstr>
      <vt:lpstr>Some participants realised here that they were completing a chunked up A24 form.  </vt:lpstr>
      <vt:lpstr>Will we see users simply upload reports?  </vt:lpstr>
      <vt:lpstr>Is this in the licence or not?  </vt:lpstr>
      <vt:lpstr>Will I be monitored?  </vt:lpstr>
      <vt:lpstr>Is that enough information?  </vt:lpstr>
      <vt:lpstr>Damage vs destroy    </vt:lpstr>
      <vt:lpstr>Which sett does this refer to?</vt:lpstr>
      <vt:lpstr>What if it's across multiple days? And which sett do you mean?  </vt:lpstr>
      <vt:lpstr>What do you need from me to be satisfied the sett was vacant?  </vt:lpstr>
      <vt:lpstr>Obviously, I have disturbed badgers, right ?  </vt:lpstr>
      <vt:lpstr>Disturbance – is it about distance or something else? </vt:lpstr>
      <vt:lpstr>Participants all understood this page and there were no issues. </vt:lpstr>
      <vt:lpstr>How much information do you need? </vt:lpstr>
      <vt:lpstr>Why do you need this? what will be done with it? and so, what should I provide? </vt:lpstr>
      <vt:lpstr>What evidence is sufficient?</vt:lpstr>
      <vt:lpstr>Participants understood this, although tend to use other location references</vt:lpstr>
      <vt:lpstr>If this was 'no,' NE would already know. So why include this question here? </vt:lpstr>
      <vt:lpstr>What would happen if I selected 'no'?</vt:lpstr>
      <vt:lpstr>This page was understood.</vt:lpstr>
      <vt:lpstr>Uploading files – why not do it as you go?</vt:lpstr>
      <vt:lpstr>Uploading files – why not do it as you go?</vt:lpstr>
      <vt:lpstr>What do you need me to upload?</vt:lpstr>
      <vt:lpstr>Great – but can I get a copy?</vt:lpstr>
      <vt:lpstr>Participants understood this but raised (sometimes) serious concerns</vt:lpstr>
      <vt:lpstr>Does 'the ecologist' legally need be the named ecologist on the licence?</vt:lpstr>
      <vt:lpstr>Some (not all) ecologists send the current L24 form to their client for 'sign off.'</vt:lpstr>
      <vt:lpstr>Other ways ecologists provide transparency for their clients (licence holders)</vt:lpstr>
      <vt:lpstr>Inspiration for providing transparency from ecologists</vt:lpstr>
      <vt:lpstr>All the way to then end and then start again?</vt:lpstr>
      <vt:lpstr>Great, but will the licence close?</vt:lpstr>
      <vt:lpstr>This page was understood</vt:lpstr>
    </vt:vector>
  </TitlesOfParts>
  <Manager>DEFRA</Manager>
  <Company>Defra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Corporate documents: PowerPoint template (widescreen version)</dc:title>
  <dc:subject>DEFRA PowerPoint Template</dc:subject>
  <dc:creator>Pearson, Haydn (NE)</dc:creator>
  <cp:revision>129</cp:revision>
  <cp:lastPrinted>2016-02-29T15:51:58Z</cp:lastPrinted>
  <dcterms:created xsi:type="dcterms:W3CDTF">2016-01-29T13:27:10Z</dcterms:created>
  <dcterms:modified xsi:type="dcterms:W3CDTF">2023-10-05T10:01:34Z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lc_EmailSentUTC">
    <vt:lpwstr/>
  </property>
  <property fmtid="{D5CDD505-2E9C-101B-9397-08002B2CF9AE}" pid="3" name="peb8f3fab875401ca34a9f28cac46400">
    <vt:lpwstr/>
  </property>
  <property fmtid="{D5CDD505-2E9C-101B-9397-08002B2CF9AE}" pid="4" name="dlc_EmailReceivedUTC">
    <vt:lpwstr/>
  </property>
  <property fmtid="{D5CDD505-2E9C-101B-9397-08002B2CF9AE}" pid="5" name="dlc_EmailFrom">
    <vt:lpwstr/>
  </property>
  <property fmtid="{D5CDD505-2E9C-101B-9397-08002B2CF9AE}" pid="6" name="dlc_EmailCC">
    <vt:lpwstr/>
  </property>
  <property fmtid="{D5CDD505-2E9C-101B-9397-08002B2CF9AE}" pid="7" name="dlc_EmailSubject">
    <vt:lpwstr/>
  </property>
  <property fmtid="{D5CDD505-2E9C-101B-9397-08002B2CF9AE}" pid="8" name="TaxCatchAll">
    <vt:lpwstr/>
  </property>
  <property fmtid="{D5CDD505-2E9C-101B-9397-08002B2CF9AE}" pid="9" name="dlc_EmailTo">
    <vt:lpwstr/>
  </property>
  <property fmtid="{D5CDD505-2E9C-101B-9397-08002B2CF9AE}" pid="10" name="bcb1675984d34ae3a1ed6b6e433c98de">
    <vt:lpwstr/>
  </property>
  <property fmtid="{D5CDD505-2E9C-101B-9397-08002B2CF9AE}" pid="11" name="_dlc_DocId">
    <vt:lpwstr>CONTENTCLOUD-190616497-11407</vt:lpwstr>
  </property>
  <property fmtid="{D5CDD505-2E9C-101B-9397-08002B2CF9AE}" pid="12" name="_dlc_DocIdItemGuid">
    <vt:lpwstr>2b4d11c0-9f29-4a7f-9b22-7c62f6dfdb4b</vt:lpwstr>
  </property>
  <property fmtid="{D5CDD505-2E9C-101B-9397-08002B2CF9AE}" pid="13" name="_dlc_DocIdUrl">
    <vt:lpwstr>https://defra.sharepoint.com/sites/def-contentcloud/_layouts/15/DocIdRedir.aspx?ID=CONTENTCLOUD-190616497-11407, CONTENTCLOUD-190616497-11407</vt:lpwstr>
  </property>
  <property fmtid="{D5CDD505-2E9C-101B-9397-08002B2CF9AE}" pid="14" name="DLCPolicyLabelValue">
    <vt:lpwstr>1.0</vt:lpwstr>
  </property>
  <property fmtid="{D5CDD505-2E9C-101B-9397-08002B2CF9AE}" pid="15" name="display_urn:schemas-microsoft-com:office:office#ContentCloud_ContentAssurer">
    <vt:lpwstr>Blacktin, Wayne</vt:lpwstr>
  </property>
  <property fmtid="{D5CDD505-2E9C-101B-9397-08002B2CF9AE}" pid="16" name="display_urn:schemas-microsoft-com:office:office#ContentCloud_Author">
    <vt:lpwstr>Redding, Laura</vt:lpwstr>
  </property>
  <property fmtid="{D5CDD505-2E9C-101B-9397-08002B2CF9AE}" pid="17" name="display_urn:schemas-microsoft-com:office:office#ContentCloud_Approver1">
    <vt:lpwstr>Redding, Laura</vt:lpwstr>
  </property>
  <property fmtid="{D5CDD505-2E9C-101B-9397-08002B2CF9AE}" pid="18" name="display_urn:schemas-microsoft-com:office:office#ContentCloud_SRO">
    <vt:lpwstr>Coughlin, Tasnim</vt:lpwstr>
  </property>
  <property fmtid="{D5CDD505-2E9C-101B-9397-08002B2CF9AE}" pid="19" name="display_urn:schemas-microsoft-com:office:office#ContentCloud_PrimaryContact">
    <vt:lpwstr>Broadhurst, Nigel</vt:lpwstr>
  </property>
  <property fmtid="{D5CDD505-2E9C-101B-9397-08002B2CF9AE}" pid="20" name="ContentTypeId">
    <vt:lpwstr>0x0101009A31414F09269847AE0249D1E97D8CE6</vt:lpwstr>
  </property>
  <property fmtid="{D5CDD505-2E9C-101B-9397-08002B2CF9AE}" pid="21" name="_ip_UnifiedCompliancePolicyUIAction">
    <vt:lpwstr/>
  </property>
  <property fmtid="{D5CDD505-2E9C-101B-9397-08002B2CF9AE}" pid="22" name="_ip_UnifiedCompliancePolicyProperties">
    <vt:lpwstr/>
  </property>
  <property fmtid="{D5CDD505-2E9C-101B-9397-08002B2CF9AE}" pid="23" name="MediaServiceImageTags">
    <vt:lpwstr/>
  </property>
</Properties>
</file>